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9.jpg" ContentType="image/png"/>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45"/>
  </p:notesMasterIdLst>
  <p:sldIdLst>
    <p:sldId id="256" r:id="rId2"/>
    <p:sldId id="257" r:id="rId3"/>
    <p:sldId id="258" r:id="rId4"/>
    <p:sldId id="261" r:id="rId5"/>
    <p:sldId id="259" r:id="rId6"/>
    <p:sldId id="263" r:id="rId7"/>
    <p:sldId id="262" r:id="rId8"/>
    <p:sldId id="264" r:id="rId9"/>
    <p:sldId id="266" r:id="rId10"/>
    <p:sldId id="265" r:id="rId11"/>
    <p:sldId id="302" r:id="rId12"/>
    <p:sldId id="267" r:id="rId13"/>
    <p:sldId id="269" r:id="rId14"/>
    <p:sldId id="270" r:id="rId15"/>
    <p:sldId id="271" r:id="rId16"/>
    <p:sldId id="274" r:id="rId17"/>
    <p:sldId id="272" r:id="rId18"/>
    <p:sldId id="278" r:id="rId19"/>
    <p:sldId id="275" r:id="rId20"/>
    <p:sldId id="279" r:id="rId21"/>
    <p:sldId id="276" r:id="rId22"/>
    <p:sldId id="277" r:id="rId23"/>
    <p:sldId id="273" r:id="rId24"/>
    <p:sldId id="281" r:id="rId25"/>
    <p:sldId id="285" r:id="rId26"/>
    <p:sldId id="282" r:id="rId27"/>
    <p:sldId id="283" r:id="rId28"/>
    <p:sldId id="284" r:id="rId29"/>
    <p:sldId id="299" r:id="rId30"/>
    <p:sldId id="287" r:id="rId31"/>
    <p:sldId id="286" r:id="rId32"/>
    <p:sldId id="288" r:id="rId33"/>
    <p:sldId id="291" r:id="rId34"/>
    <p:sldId id="289" r:id="rId35"/>
    <p:sldId id="292" r:id="rId36"/>
    <p:sldId id="294" r:id="rId37"/>
    <p:sldId id="293" r:id="rId38"/>
    <p:sldId id="295" r:id="rId39"/>
    <p:sldId id="296" r:id="rId40"/>
    <p:sldId id="297" r:id="rId41"/>
    <p:sldId id="300" r:id="rId42"/>
    <p:sldId id="301" r:id="rId43"/>
    <p:sldId id="29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3E81"/>
    <a:srgbClr val="6043F5"/>
    <a:srgbClr val="5039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6" d="100"/>
          <a:sy n="76" d="100"/>
        </p:scale>
        <p:origin x="-144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DE96C0-2FC0-E241-A3F6-7A6A1FCB3B8F}"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737569F8-CCEC-EA46-8429-B98DDAB53D9E}">
      <dgm:prSet phldrT="[Text]"/>
      <dgm:spPr/>
      <dgm:t>
        <a:bodyPr/>
        <a:lstStyle/>
        <a:p>
          <a:r>
            <a:rPr lang="en-US" dirty="0" smtClean="0"/>
            <a:t>Information</a:t>
          </a:r>
          <a:endParaRPr lang="en-US" dirty="0"/>
        </a:p>
      </dgm:t>
    </dgm:pt>
    <dgm:pt modelId="{BABF30AD-619C-DB48-9C51-F0452DEF941C}" type="parTrans" cxnId="{078A7434-1F7A-E949-8518-1920DE1E7265}">
      <dgm:prSet/>
      <dgm:spPr/>
      <dgm:t>
        <a:bodyPr/>
        <a:lstStyle/>
        <a:p>
          <a:endParaRPr lang="en-US"/>
        </a:p>
      </dgm:t>
    </dgm:pt>
    <dgm:pt modelId="{302289B3-065F-8943-BD4C-7AD87558F4CD}" type="sibTrans" cxnId="{078A7434-1F7A-E949-8518-1920DE1E7265}">
      <dgm:prSet/>
      <dgm:spPr/>
      <dgm:t>
        <a:bodyPr/>
        <a:lstStyle/>
        <a:p>
          <a:endParaRPr lang="en-US"/>
        </a:p>
      </dgm:t>
    </dgm:pt>
    <dgm:pt modelId="{B4AFD176-4DAA-7846-A003-BF53DD44E5E4}">
      <dgm:prSet phldrT="[Text]"/>
      <dgm:spPr/>
      <dgm:t>
        <a:bodyPr/>
        <a:lstStyle/>
        <a:p>
          <a:r>
            <a:rPr lang="en-US" dirty="0" smtClean="0"/>
            <a:t>Teacher</a:t>
          </a:r>
          <a:endParaRPr lang="en-US" dirty="0"/>
        </a:p>
      </dgm:t>
    </dgm:pt>
    <dgm:pt modelId="{81E971AA-52B7-A147-AFAF-60D2D60E9568}" type="parTrans" cxnId="{4DFB9349-736D-1146-8534-4D9A2F05F7DB}">
      <dgm:prSet/>
      <dgm:spPr/>
      <dgm:t>
        <a:bodyPr/>
        <a:lstStyle/>
        <a:p>
          <a:endParaRPr lang="en-US"/>
        </a:p>
      </dgm:t>
    </dgm:pt>
    <dgm:pt modelId="{6BFEA21F-7E9B-624B-9804-D8549CDEA496}" type="sibTrans" cxnId="{4DFB9349-736D-1146-8534-4D9A2F05F7DB}">
      <dgm:prSet/>
      <dgm:spPr/>
      <dgm:t>
        <a:bodyPr/>
        <a:lstStyle/>
        <a:p>
          <a:endParaRPr lang="en-US"/>
        </a:p>
      </dgm:t>
    </dgm:pt>
    <dgm:pt modelId="{C3F2493D-BB80-5243-9B19-AC67C8DD7C93}">
      <dgm:prSet phldrT="[Text]"/>
      <dgm:spPr/>
      <dgm:t>
        <a:bodyPr/>
        <a:lstStyle/>
        <a:p>
          <a:r>
            <a:rPr lang="en-US" dirty="0" smtClean="0"/>
            <a:t>Student</a:t>
          </a:r>
          <a:endParaRPr lang="en-US" dirty="0"/>
        </a:p>
      </dgm:t>
    </dgm:pt>
    <dgm:pt modelId="{FE093AFA-007E-FA44-A667-DC91839A67A1}" type="parTrans" cxnId="{7FE44D43-9CEC-1F4F-9D58-A18FBFE9600E}">
      <dgm:prSet/>
      <dgm:spPr/>
      <dgm:t>
        <a:bodyPr/>
        <a:lstStyle/>
        <a:p>
          <a:endParaRPr lang="en-US"/>
        </a:p>
      </dgm:t>
    </dgm:pt>
    <dgm:pt modelId="{434A16C7-C6FB-024F-A27B-810FD9C10784}" type="sibTrans" cxnId="{7FE44D43-9CEC-1F4F-9D58-A18FBFE9600E}">
      <dgm:prSet/>
      <dgm:spPr/>
      <dgm:t>
        <a:bodyPr/>
        <a:lstStyle/>
        <a:p>
          <a:endParaRPr lang="en-US"/>
        </a:p>
      </dgm:t>
    </dgm:pt>
    <dgm:pt modelId="{E89A599C-71AE-5B41-9AC6-333BE6F3F069}" type="pres">
      <dgm:prSet presAssocID="{24DE96C0-2FC0-E241-A3F6-7A6A1FCB3B8F}" presName="cycle" presStyleCnt="0">
        <dgm:presLayoutVars>
          <dgm:dir/>
          <dgm:resizeHandles val="exact"/>
        </dgm:presLayoutVars>
      </dgm:prSet>
      <dgm:spPr/>
    </dgm:pt>
    <dgm:pt modelId="{98CAE6BE-FBC9-4E4A-98BA-07B03B9FF977}" type="pres">
      <dgm:prSet presAssocID="{737569F8-CCEC-EA46-8429-B98DDAB53D9E}" presName="node" presStyleLbl="node1" presStyleIdx="0" presStyleCnt="3" custRadScaleRad="96425" custRadScaleInc="56310">
        <dgm:presLayoutVars>
          <dgm:bulletEnabled val="1"/>
        </dgm:presLayoutVars>
      </dgm:prSet>
      <dgm:spPr>
        <a:prstGeom prst="roundRect">
          <a:avLst/>
        </a:prstGeom>
      </dgm:spPr>
    </dgm:pt>
    <dgm:pt modelId="{BE6DCDE3-DBF1-3546-A0B8-42B0834BD4F3}" type="pres">
      <dgm:prSet presAssocID="{737569F8-CCEC-EA46-8429-B98DDAB53D9E}" presName="spNode" presStyleCnt="0"/>
      <dgm:spPr/>
    </dgm:pt>
    <dgm:pt modelId="{FE7AE6F6-895D-D940-B133-AD6F46EEA80D}" type="pres">
      <dgm:prSet presAssocID="{302289B3-065F-8943-BD4C-7AD87558F4CD}" presName="sibTrans" presStyleLbl="sibTrans1D1" presStyleIdx="0" presStyleCnt="3"/>
      <dgm:spPr/>
    </dgm:pt>
    <dgm:pt modelId="{43547647-361A-2C4E-9AE0-A59C077BBE88}" type="pres">
      <dgm:prSet presAssocID="{B4AFD176-4DAA-7846-A003-BF53DD44E5E4}" presName="node" presStyleLbl="node1" presStyleIdx="1" presStyleCnt="3" custRadScaleRad="103900" custRadScaleInc="8686">
        <dgm:presLayoutVars>
          <dgm:bulletEnabled val="1"/>
        </dgm:presLayoutVars>
      </dgm:prSet>
      <dgm:spPr/>
    </dgm:pt>
    <dgm:pt modelId="{F61C8961-4EDC-A64C-BCD8-95F839FCCF4E}" type="pres">
      <dgm:prSet presAssocID="{B4AFD176-4DAA-7846-A003-BF53DD44E5E4}" presName="spNode" presStyleCnt="0"/>
      <dgm:spPr/>
    </dgm:pt>
    <dgm:pt modelId="{6F9D6EF2-A26B-3249-9CE9-BD46137AAC69}" type="pres">
      <dgm:prSet presAssocID="{6BFEA21F-7E9B-624B-9804-D8549CDEA496}" presName="sibTrans" presStyleLbl="sibTrans1D1" presStyleIdx="1" presStyleCnt="3"/>
      <dgm:spPr/>
    </dgm:pt>
    <dgm:pt modelId="{17B1EEBE-18C0-BA47-8F1E-0999D3EAE59D}" type="pres">
      <dgm:prSet presAssocID="{C3F2493D-BB80-5243-9B19-AC67C8DD7C93}" presName="node" presStyleLbl="node1" presStyleIdx="2" presStyleCnt="3" custRadScaleRad="94971" custRadScaleInc="36454">
        <dgm:presLayoutVars>
          <dgm:bulletEnabled val="1"/>
        </dgm:presLayoutVars>
      </dgm:prSet>
      <dgm:spPr/>
    </dgm:pt>
    <dgm:pt modelId="{92A5CF00-54D9-BF42-BEF3-8A12CE73B73B}" type="pres">
      <dgm:prSet presAssocID="{C3F2493D-BB80-5243-9B19-AC67C8DD7C93}" presName="spNode" presStyleCnt="0"/>
      <dgm:spPr/>
    </dgm:pt>
    <dgm:pt modelId="{1CF7EA24-AA3E-A546-9B5E-B3CB42ECAAA5}" type="pres">
      <dgm:prSet presAssocID="{434A16C7-C6FB-024F-A27B-810FD9C10784}" presName="sibTrans" presStyleLbl="sibTrans1D1" presStyleIdx="2" presStyleCnt="3"/>
      <dgm:spPr/>
    </dgm:pt>
  </dgm:ptLst>
  <dgm:cxnLst>
    <dgm:cxn modelId="{7FE44D43-9CEC-1F4F-9D58-A18FBFE9600E}" srcId="{24DE96C0-2FC0-E241-A3F6-7A6A1FCB3B8F}" destId="{C3F2493D-BB80-5243-9B19-AC67C8DD7C93}" srcOrd="2" destOrd="0" parTransId="{FE093AFA-007E-FA44-A667-DC91839A67A1}" sibTransId="{434A16C7-C6FB-024F-A27B-810FD9C10784}"/>
    <dgm:cxn modelId="{AEC0D93F-A3D8-A648-882F-6CB7CAAED5E5}" type="presOf" srcId="{6BFEA21F-7E9B-624B-9804-D8549CDEA496}" destId="{6F9D6EF2-A26B-3249-9CE9-BD46137AAC69}" srcOrd="0" destOrd="0" presId="urn:microsoft.com/office/officeart/2005/8/layout/cycle5"/>
    <dgm:cxn modelId="{B7BF06F7-926D-424B-B6D3-243EF4624F96}" type="presOf" srcId="{737569F8-CCEC-EA46-8429-B98DDAB53D9E}" destId="{98CAE6BE-FBC9-4E4A-98BA-07B03B9FF977}" srcOrd="0" destOrd="0" presId="urn:microsoft.com/office/officeart/2005/8/layout/cycle5"/>
    <dgm:cxn modelId="{D1251FC2-F927-2849-8128-397AB4AC4221}" type="presOf" srcId="{C3F2493D-BB80-5243-9B19-AC67C8DD7C93}" destId="{17B1EEBE-18C0-BA47-8F1E-0999D3EAE59D}" srcOrd="0" destOrd="0" presId="urn:microsoft.com/office/officeart/2005/8/layout/cycle5"/>
    <dgm:cxn modelId="{AD2D2A88-8F8C-B747-BAE8-084E8920328F}" type="presOf" srcId="{B4AFD176-4DAA-7846-A003-BF53DD44E5E4}" destId="{43547647-361A-2C4E-9AE0-A59C077BBE88}" srcOrd="0" destOrd="0" presId="urn:microsoft.com/office/officeart/2005/8/layout/cycle5"/>
    <dgm:cxn modelId="{078A7434-1F7A-E949-8518-1920DE1E7265}" srcId="{24DE96C0-2FC0-E241-A3F6-7A6A1FCB3B8F}" destId="{737569F8-CCEC-EA46-8429-B98DDAB53D9E}" srcOrd="0" destOrd="0" parTransId="{BABF30AD-619C-DB48-9C51-F0452DEF941C}" sibTransId="{302289B3-065F-8943-BD4C-7AD87558F4CD}"/>
    <dgm:cxn modelId="{69453519-D1D8-1A44-8713-3ED363E0E653}" type="presOf" srcId="{302289B3-065F-8943-BD4C-7AD87558F4CD}" destId="{FE7AE6F6-895D-D940-B133-AD6F46EEA80D}" srcOrd="0" destOrd="0" presId="urn:microsoft.com/office/officeart/2005/8/layout/cycle5"/>
    <dgm:cxn modelId="{4DFB9349-736D-1146-8534-4D9A2F05F7DB}" srcId="{24DE96C0-2FC0-E241-A3F6-7A6A1FCB3B8F}" destId="{B4AFD176-4DAA-7846-A003-BF53DD44E5E4}" srcOrd="1" destOrd="0" parTransId="{81E971AA-52B7-A147-AFAF-60D2D60E9568}" sibTransId="{6BFEA21F-7E9B-624B-9804-D8549CDEA496}"/>
    <dgm:cxn modelId="{32DB9D50-37AE-5D40-813F-BBDE79BE9AB8}" type="presOf" srcId="{434A16C7-C6FB-024F-A27B-810FD9C10784}" destId="{1CF7EA24-AA3E-A546-9B5E-B3CB42ECAAA5}" srcOrd="0" destOrd="0" presId="urn:microsoft.com/office/officeart/2005/8/layout/cycle5"/>
    <dgm:cxn modelId="{8D782C8D-747C-144B-947C-B689611B27FF}" type="presOf" srcId="{24DE96C0-2FC0-E241-A3F6-7A6A1FCB3B8F}" destId="{E89A599C-71AE-5B41-9AC6-333BE6F3F069}" srcOrd="0" destOrd="0" presId="urn:microsoft.com/office/officeart/2005/8/layout/cycle5"/>
    <dgm:cxn modelId="{6BFEC062-6F93-0146-BA4D-7731B470FAAF}" type="presParOf" srcId="{E89A599C-71AE-5B41-9AC6-333BE6F3F069}" destId="{98CAE6BE-FBC9-4E4A-98BA-07B03B9FF977}" srcOrd="0" destOrd="0" presId="urn:microsoft.com/office/officeart/2005/8/layout/cycle5"/>
    <dgm:cxn modelId="{4F60ACE6-BD50-9B4A-8377-C3B09A373EEE}" type="presParOf" srcId="{E89A599C-71AE-5B41-9AC6-333BE6F3F069}" destId="{BE6DCDE3-DBF1-3546-A0B8-42B0834BD4F3}" srcOrd="1" destOrd="0" presId="urn:microsoft.com/office/officeart/2005/8/layout/cycle5"/>
    <dgm:cxn modelId="{DD4A4A07-B618-5A49-AF15-6BB9DA59AD10}" type="presParOf" srcId="{E89A599C-71AE-5B41-9AC6-333BE6F3F069}" destId="{FE7AE6F6-895D-D940-B133-AD6F46EEA80D}" srcOrd="2" destOrd="0" presId="urn:microsoft.com/office/officeart/2005/8/layout/cycle5"/>
    <dgm:cxn modelId="{C92EB3A8-6BC7-BB42-801B-7E870E98C5BF}" type="presParOf" srcId="{E89A599C-71AE-5B41-9AC6-333BE6F3F069}" destId="{43547647-361A-2C4E-9AE0-A59C077BBE88}" srcOrd="3" destOrd="0" presId="urn:microsoft.com/office/officeart/2005/8/layout/cycle5"/>
    <dgm:cxn modelId="{83F7D5C4-0090-234C-9258-98B4288FE36D}" type="presParOf" srcId="{E89A599C-71AE-5B41-9AC6-333BE6F3F069}" destId="{F61C8961-4EDC-A64C-BCD8-95F839FCCF4E}" srcOrd="4" destOrd="0" presId="urn:microsoft.com/office/officeart/2005/8/layout/cycle5"/>
    <dgm:cxn modelId="{B1487991-75C9-0047-8E59-46D6229D6D1E}" type="presParOf" srcId="{E89A599C-71AE-5B41-9AC6-333BE6F3F069}" destId="{6F9D6EF2-A26B-3249-9CE9-BD46137AAC69}" srcOrd="5" destOrd="0" presId="urn:microsoft.com/office/officeart/2005/8/layout/cycle5"/>
    <dgm:cxn modelId="{BFEDB90D-D017-3349-920A-47D4C10AAC7F}" type="presParOf" srcId="{E89A599C-71AE-5B41-9AC6-333BE6F3F069}" destId="{17B1EEBE-18C0-BA47-8F1E-0999D3EAE59D}" srcOrd="6" destOrd="0" presId="urn:microsoft.com/office/officeart/2005/8/layout/cycle5"/>
    <dgm:cxn modelId="{A5F56A22-DF4E-A14C-8C44-676338E245BC}" type="presParOf" srcId="{E89A599C-71AE-5B41-9AC6-333BE6F3F069}" destId="{92A5CF00-54D9-BF42-BEF3-8A12CE73B73B}" srcOrd="7" destOrd="0" presId="urn:microsoft.com/office/officeart/2005/8/layout/cycle5"/>
    <dgm:cxn modelId="{93F080C3-7DD9-7D46-AA58-8AA3A1145B1B}" type="presParOf" srcId="{E89A599C-71AE-5B41-9AC6-333BE6F3F069}" destId="{1CF7EA24-AA3E-A546-9B5E-B3CB42ECAAA5}"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DE96C0-2FC0-E241-A3F6-7A6A1FCB3B8F}"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737569F8-CCEC-EA46-8429-B98DDAB53D9E}">
      <dgm:prSet phldrT="[Text]" custT="1"/>
      <dgm:spPr/>
      <dgm:t>
        <a:bodyPr/>
        <a:lstStyle/>
        <a:p>
          <a:r>
            <a:rPr lang="en-US" sz="1800" dirty="0" smtClean="0"/>
            <a:t>To Information</a:t>
          </a:r>
          <a:endParaRPr lang="en-US" sz="1800" dirty="0"/>
        </a:p>
      </dgm:t>
    </dgm:pt>
    <dgm:pt modelId="{BABF30AD-619C-DB48-9C51-F0452DEF941C}" type="parTrans" cxnId="{078A7434-1F7A-E949-8518-1920DE1E7265}">
      <dgm:prSet/>
      <dgm:spPr/>
      <dgm:t>
        <a:bodyPr/>
        <a:lstStyle/>
        <a:p>
          <a:endParaRPr lang="en-US"/>
        </a:p>
      </dgm:t>
    </dgm:pt>
    <dgm:pt modelId="{302289B3-065F-8943-BD4C-7AD87558F4CD}" type="sibTrans" cxnId="{078A7434-1F7A-E949-8518-1920DE1E7265}">
      <dgm:prSet/>
      <dgm:spPr/>
      <dgm:t>
        <a:bodyPr/>
        <a:lstStyle/>
        <a:p>
          <a:endParaRPr lang="en-US"/>
        </a:p>
      </dgm:t>
    </dgm:pt>
    <dgm:pt modelId="{B4AFD176-4DAA-7846-A003-BF53DD44E5E4}">
      <dgm:prSet phldrT="[Text]" custT="1"/>
      <dgm:spPr/>
      <dgm:t>
        <a:bodyPr/>
        <a:lstStyle/>
        <a:p>
          <a:r>
            <a:rPr lang="en-US" sz="1800" dirty="0" smtClean="0"/>
            <a:t>Teacher Analyzes</a:t>
          </a:r>
          <a:endParaRPr lang="en-US" sz="1800" dirty="0"/>
        </a:p>
      </dgm:t>
    </dgm:pt>
    <dgm:pt modelId="{81E971AA-52B7-A147-AFAF-60D2D60E9568}" type="parTrans" cxnId="{4DFB9349-736D-1146-8534-4D9A2F05F7DB}">
      <dgm:prSet/>
      <dgm:spPr/>
      <dgm:t>
        <a:bodyPr/>
        <a:lstStyle/>
        <a:p>
          <a:endParaRPr lang="en-US"/>
        </a:p>
      </dgm:t>
    </dgm:pt>
    <dgm:pt modelId="{6BFEA21F-7E9B-624B-9804-D8549CDEA496}" type="sibTrans" cxnId="{4DFB9349-736D-1146-8534-4D9A2F05F7DB}">
      <dgm:prSet/>
      <dgm:spPr/>
      <dgm:t>
        <a:bodyPr/>
        <a:lstStyle/>
        <a:p>
          <a:endParaRPr lang="en-US"/>
        </a:p>
      </dgm:t>
    </dgm:pt>
    <dgm:pt modelId="{C3F2493D-BB80-5243-9B19-AC67C8DD7C93}">
      <dgm:prSet phldrT="[Text]" custT="1"/>
      <dgm:spPr/>
      <dgm:t>
        <a:bodyPr/>
        <a:lstStyle/>
        <a:p>
          <a:r>
            <a:rPr lang="en-US" sz="1800" dirty="0" smtClean="0"/>
            <a:t>Which Student Apply</a:t>
          </a:r>
          <a:endParaRPr lang="en-US" sz="1800" dirty="0"/>
        </a:p>
      </dgm:t>
    </dgm:pt>
    <dgm:pt modelId="{FE093AFA-007E-FA44-A667-DC91839A67A1}" type="parTrans" cxnId="{7FE44D43-9CEC-1F4F-9D58-A18FBFE9600E}">
      <dgm:prSet/>
      <dgm:spPr/>
      <dgm:t>
        <a:bodyPr/>
        <a:lstStyle/>
        <a:p>
          <a:endParaRPr lang="en-US"/>
        </a:p>
      </dgm:t>
    </dgm:pt>
    <dgm:pt modelId="{434A16C7-C6FB-024F-A27B-810FD9C10784}" type="sibTrans" cxnId="{7FE44D43-9CEC-1F4F-9D58-A18FBFE9600E}">
      <dgm:prSet/>
      <dgm:spPr/>
      <dgm:t>
        <a:bodyPr/>
        <a:lstStyle/>
        <a:p>
          <a:endParaRPr lang="en-US"/>
        </a:p>
      </dgm:t>
    </dgm:pt>
    <dgm:pt modelId="{846D51FD-18E8-0049-8C5B-BEFFE5A40B1B}">
      <dgm:prSet phldrT="[Text]" custT="1"/>
      <dgm:spPr/>
      <dgm:t>
        <a:bodyPr/>
        <a:lstStyle/>
        <a:p>
          <a:r>
            <a:rPr lang="en-US" sz="1800" dirty="0" smtClean="0"/>
            <a:t>Designs Experiences</a:t>
          </a:r>
          <a:endParaRPr lang="en-US" sz="1800" dirty="0"/>
        </a:p>
      </dgm:t>
    </dgm:pt>
    <dgm:pt modelId="{09B3692A-41C8-804E-AF21-D5ED0B624F0B}" type="parTrans" cxnId="{44DEB63C-889F-1E44-A0FF-F94F95F26C88}">
      <dgm:prSet/>
      <dgm:spPr/>
      <dgm:t>
        <a:bodyPr/>
        <a:lstStyle/>
        <a:p>
          <a:endParaRPr lang="en-US"/>
        </a:p>
      </dgm:t>
    </dgm:pt>
    <dgm:pt modelId="{E3FD504E-244D-B84A-87CA-4FF66498F388}" type="sibTrans" cxnId="{44DEB63C-889F-1E44-A0FF-F94F95F26C88}">
      <dgm:prSet/>
      <dgm:spPr/>
      <dgm:t>
        <a:bodyPr/>
        <a:lstStyle/>
        <a:p>
          <a:endParaRPr lang="en-US"/>
        </a:p>
      </dgm:t>
    </dgm:pt>
    <dgm:pt modelId="{99AAFD40-B782-F24B-AF18-AD10D204F980}">
      <dgm:prSet phldrT="[Text]" custT="1"/>
      <dgm:spPr/>
      <dgm:t>
        <a:bodyPr/>
        <a:lstStyle/>
        <a:p>
          <a:r>
            <a:rPr lang="en-US" sz="2000" dirty="0" smtClean="0"/>
            <a:t>That Teach Learning Methods</a:t>
          </a:r>
          <a:endParaRPr lang="en-US" sz="2000" dirty="0"/>
        </a:p>
      </dgm:t>
    </dgm:pt>
    <dgm:pt modelId="{E7CEDD23-0FBC-1444-BF30-F568958C671A}" type="parTrans" cxnId="{DC61BDEE-DFFC-984F-9B19-BA153BF4598A}">
      <dgm:prSet/>
      <dgm:spPr/>
      <dgm:t>
        <a:bodyPr/>
        <a:lstStyle/>
        <a:p>
          <a:endParaRPr lang="en-US"/>
        </a:p>
      </dgm:t>
    </dgm:pt>
    <dgm:pt modelId="{EB21C4CE-A880-204F-9D23-07575BF2BA93}" type="sibTrans" cxnId="{DC61BDEE-DFFC-984F-9B19-BA153BF4598A}">
      <dgm:prSet/>
      <dgm:spPr/>
      <dgm:t>
        <a:bodyPr/>
        <a:lstStyle/>
        <a:p>
          <a:endParaRPr lang="en-US"/>
        </a:p>
      </dgm:t>
    </dgm:pt>
    <dgm:pt modelId="{E89A599C-71AE-5B41-9AC6-333BE6F3F069}" type="pres">
      <dgm:prSet presAssocID="{24DE96C0-2FC0-E241-A3F6-7A6A1FCB3B8F}" presName="cycle" presStyleCnt="0">
        <dgm:presLayoutVars>
          <dgm:dir/>
          <dgm:resizeHandles val="exact"/>
        </dgm:presLayoutVars>
      </dgm:prSet>
      <dgm:spPr/>
    </dgm:pt>
    <dgm:pt modelId="{98CAE6BE-FBC9-4E4A-98BA-07B03B9FF977}" type="pres">
      <dgm:prSet presAssocID="{737569F8-CCEC-EA46-8429-B98DDAB53D9E}" presName="node" presStyleLbl="node1" presStyleIdx="0" presStyleCnt="5" custScaleX="127175" custScaleY="137954" custRadScaleRad="90393" custRadScaleInc="31193">
        <dgm:presLayoutVars>
          <dgm:bulletEnabled val="1"/>
        </dgm:presLayoutVars>
      </dgm:prSet>
      <dgm:spPr>
        <a:prstGeom prst="roundRect">
          <a:avLst/>
        </a:prstGeom>
      </dgm:spPr>
    </dgm:pt>
    <dgm:pt modelId="{BE6DCDE3-DBF1-3546-A0B8-42B0834BD4F3}" type="pres">
      <dgm:prSet presAssocID="{737569F8-CCEC-EA46-8429-B98DDAB53D9E}" presName="spNode" presStyleCnt="0"/>
      <dgm:spPr/>
    </dgm:pt>
    <dgm:pt modelId="{FE7AE6F6-895D-D940-B133-AD6F46EEA80D}" type="pres">
      <dgm:prSet presAssocID="{302289B3-065F-8943-BD4C-7AD87558F4CD}" presName="sibTrans" presStyleLbl="sibTrans1D1" presStyleIdx="0" presStyleCnt="5"/>
      <dgm:spPr/>
    </dgm:pt>
    <dgm:pt modelId="{43547647-361A-2C4E-9AE0-A59C077BBE88}" type="pres">
      <dgm:prSet presAssocID="{B4AFD176-4DAA-7846-A003-BF53DD44E5E4}" presName="node" presStyleLbl="node1" presStyleIdx="1" presStyleCnt="5" custRadScaleRad="143938" custRadScaleInc="15825">
        <dgm:presLayoutVars>
          <dgm:bulletEnabled val="1"/>
        </dgm:presLayoutVars>
      </dgm:prSet>
      <dgm:spPr/>
      <dgm:t>
        <a:bodyPr/>
        <a:lstStyle/>
        <a:p>
          <a:endParaRPr lang="en-US"/>
        </a:p>
      </dgm:t>
    </dgm:pt>
    <dgm:pt modelId="{F61C8961-4EDC-A64C-BCD8-95F839FCCF4E}" type="pres">
      <dgm:prSet presAssocID="{B4AFD176-4DAA-7846-A003-BF53DD44E5E4}" presName="spNode" presStyleCnt="0"/>
      <dgm:spPr/>
    </dgm:pt>
    <dgm:pt modelId="{6F9D6EF2-A26B-3249-9CE9-BD46137AAC69}" type="pres">
      <dgm:prSet presAssocID="{6BFEA21F-7E9B-624B-9804-D8549CDEA496}" presName="sibTrans" presStyleLbl="sibTrans1D1" presStyleIdx="1" presStyleCnt="5"/>
      <dgm:spPr/>
    </dgm:pt>
    <dgm:pt modelId="{E06F141F-19F5-D344-AC32-087F13E331C5}" type="pres">
      <dgm:prSet presAssocID="{846D51FD-18E8-0049-8C5B-BEFFE5A40B1B}" presName="node" presStyleLbl="node1" presStyleIdx="2" presStyleCnt="5" custScaleX="135340" custScaleY="121987" custRadScaleRad="110520" custRadScaleInc="-68066">
        <dgm:presLayoutVars>
          <dgm:bulletEnabled val="1"/>
        </dgm:presLayoutVars>
      </dgm:prSet>
      <dgm:spPr/>
      <dgm:t>
        <a:bodyPr/>
        <a:lstStyle/>
        <a:p>
          <a:endParaRPr lang="en-US"/>
        </a:p>
      </dgm:t>
    </dgm:pt>
    <dgm:pt modelId="{91200258-A8BF-F543-8267-7E9B7365FC37}" type="pres">
      <dgm:prSet presAssocID="{846D51FD-18E8-0049-8C5B-BEFFE5A40B1B}" presName="spNode" presStyleCnt="0"/>
      <dgm:spPr/>
    </dgm:pt>
    <dgm:pt modelId="{A2E25CDB-9E3B-4748-93B5-4857838F0960}" type="pres">
      <dgm:prSet presAssocID="{E3FD504E-244D-B84A-87CA-4FF66498F388}" presName="sibTrans" presStyleLbl="sibTrans1D1" presStyleIdx="2" presStyleCnt="5"/>
      <dgm:spPr/>
    </dgm:pt>
    <dgm:pt modelId="{A9E9B11D-AD0D-CF49-A3E2-B85EB21B3307}" type="pres">
      <dgm:prSet presAssocID="{99AAFD40-B782-F24B-AF18-AD10D204F980}" presName="node" presStyleLbl="node1" presStyleIdx="3" presStyleCnt="5" custScaleX="137335" custScaleY="109023" custRadScaleRad="83970" custRadScaleInc="61608">
        <dgm:presLayoutVars>
          <dgm:bulletEnabled val="1"/>
        </dgm:presLayoutVars>
      </dgm:prSet>
      <dgm:spPr/>
      <dgm:t>
        <a:bodyPr/>
        <a:lstStyle/>
        <a:p>
          <a:endParaRPr lang="en-US"/>
        </a:p>
      </dgm:t>
    </dgm:pt>
    <dgm:pt modelId="{5434003C-A9A4-EE47-9599-1CDD07E0782E}" type="pres">
      <dgm:prSet presAssocID="{99AAFD40-B782-F24B-AF18-AD10D204F980}" presName="spNode" presStyleCnt="0"/>
      <dgm:spPr/>
    </dgm:pt>
    <dgm:pt modelId="{A6B958DE-BCFA-5540-9700-FAF52C5DB478}" type="pres">
      <dgm:prSet presAssocID="{EB21C4CE-A880-204F-9D23-07575BF2BA93}" presName="sibTrans" presStyleLbl="sibTrans1D1" presStyleIdx="3" presStyleCnt="5"/>
      <dgm:spPr/>
    </dgm:pt>
    <dgm:pt modelId="{17B1EEBE-18C0-BA47-8F1E-0999D3EAE59D}" type="pres">
      <dgm:prSet presAssocID="{C3F2493D-BB80-5243-9B19-AC67C8DD7C93}" presName="node" presStyleLbl="node1" presStyleIdx="4" presStyleCnt="5" custRadScaleRad="129288" custRadScaleInc="40706">
        <dgm:presLayoutVars>
          <dgm:bulletEnabled val="1"/>
        </dgm:presLayoutVars>
      </dgm:prSet>
      <dgm:spPr/>
      <dgm:t>
        <a:bodyPr/>
        <a:lstStyle/>
        <a:p>
          <a:endParaRPr lang="en-US"/>
        </a:p>
      </dgm:t>
    </dgm:pt>
    <dgm:pt modelId="{92A5CF00-54D9-BF42-BEF3-8A12CE73B73B}" type="pres">
      <dgm:prSet presAssocID="{C3F2493D-BB80-5243-9B19-AC67C8DD7C93}" presName="spNode" presStyleCnt="0"/>
      <dgm:spPr/>
    </dgm:pt>
    <dgm:pt modelId="{1CF7EA24-AA3E-A546-9B5E-B3CB42ECAAA5}" type="pres">
      <dgm:prSet presAssocID="{434A16C7-C6FB-024F-A27B-810FD9C10784}" presName="sibTrans" presStyleLbl="sibTrans1D1" presStyleIdx="4" presStyleCnt="5"/>
      <dgm:spPr/>
    </dgm:pt>
  </dgm:ptLst>
  <dgm:cxnLst>
    <dgm:cxn modelId="{44DEB63C-889F-1E44-A0FF-F94F95F26C88}" srcId="{24DE96C0-2FC0-E241-A3F6-7A6A1FCB3B8F}" destId="{846D51FD-18E8-0049-8C5B-BEFFE5A40B1B}" srcOrd="2" destOrd="0" parTransId="{09B3692A-41C8-804E-AF21-D5ED0B624F0B}" sibTransId="{E3FD504E-244D-B84A-87CA-4FF66498F388}"/>
    <dgm:cxn modelId="{E5239037-4A90-0742-8E98-C031E09482FD}" type="presOf" srcId="{6BFEA21F-7E9B-624B-9804-D8549CDEA496}" destId="{6F9D6EF2-A26B-3249-9CE9-BD46137AAC69}" srcOrd="0" destOrd="0" presId="urn:microsoft.com/office/officeart/2005/8/layout/cycle5"/>
    <dgm:cxn modelId="{E15EF59F-22EC-5144-8D92-D1B633C70CE8}" type="presOf" srcId="{E3FD504E-244D-B84A-87CA-4FF66498F388}" destId="{A2E25CDB-9E3B-4748-93B5-4857838F0960}" srcOrd="0" destOrd="0" presId="urn:microsoft.com/office/officeart/2005/8/layout/cycle5"/>
    <dgm:cxn modelId="{086AEB74-E372-E44F-8227-6B0F0B175EB6}" type="presOf" srcId="{B4AFD176-4DAA-7846-A003-BF53DD44E5E4}" destId="{43547647-361A-2C4E-9AE0-A59C077BBE88}" srcOrd="0" destOrd="0" presId="urn:microsoft.com/office/officeart/2005/8/layout/cycle5"/>
    <dgm:cxn modelId="{22962494-9F30-F84A-A10F-57FB75468878}" type="presOf" srcId="{434A16C7-C6FB-024F-A27B-810FD9C10784}" destId="{1CF7EA24-AA3E-A546-9B5E-B3CB42ECAAA5}" srcOrd="0" destOrd="0" presId="urn:microsoft.com/office/officeart/2005/8/layout/cycle5"/>
    <dgm:cxn modelId="{22AA5343-1B1E-1648-BAA0-8A2BDC92942E}" type="presOf" srcId="{737569F8-CCEC-EA46-8429-B98DDAB53D9E}" destId="{98CAE6BE-FBC9-4E4A-98BA-07B03B9FF977}" srcOrd="0" destOrd="0" presId="urn:microsoft.com/office/officeart/2005/8/layout/cycle5"/>
    <dgm:cxn modelId="{766FE65F-D11D-D444-A2CF-19A61AA65A13}" type="presOf" srcId="{C3F2493D-BB80-5243-9B19-AC67C8DD7C93}" destId="{17B1EEBE-18C0-BA47-8F1E-0999D3EAE59D}" srcOrd="0" destOrd="0" presId="urn:microsoft.com/office/officeart/2005/8/layout/cycle5"/>
    <dgm:cxn modelId="{A9D8C964-41F1-B746-8448-80FC94154CF5}" type="presOf" srcId="{24DE96C0-2FC0-E241-A3F6-7A6A1FCB3B8F}" destId="{E89A599C-71AE-5B41-9AC6-333BE6F3F069}" srcOrd="0" destOrd="0" presId="urn:microsoft.com/office/officeart/2005/8/layout/cycle5"/>
    <dgm:cxn modelId="{DC61BDEE-DFFC-984F-9B19-BA153BF4598A}" srcId="{24DE96C0-2FC0-E241-A3F6-7A6A1FCB3B8F}" destId="{99AAFD40-B782-F24B-AF18-AD10D204F980}" srcOrd="3" destOrd="0" parTransId="{E7CEDD23-0FBC-1444-BF30-F568958C671A}" sibTransId="{EB21C4CE-A880-204F-9D23-07575BF2BA93}"/>
    <dgm:cxn modelId="{286CA985-A9CB-C843-9371-619EA79E879C}" type="presOf" srcId="{99AAFD40-B782-F24B-AF18-AD10D204F980}" destId="{A9E9B11D-AD0D-CF49-A3E2-B85EB21B3307}" srcOrd="0" destOrd="0" presId="urn:microsoft.com/office/officeart/2005/8/layout/cycle5"/>
    <dgm:cxn modelId="{F8A1F792-36A8-DE4F-9356-C402103ED9BC}" type="presOf" srcId="{EB21C4CE-A880-204F-9D23-07575BF2BA93}" destId="{A6B958DE-BCFA-5540-9700-FAF52C5DB478}" srcOrd="0" destOrd="0" presId="urn:microsoft.com/office/officeart/2005/8/layout/cycle5"/>
    <dgm:cxn modelId="{7FE44D43-9CEC-1F4F-9D58-A18FBFE9600E}" srcId="{24DE96C0-2FC0-E241-A3F6-7A6A1FCB3B8F}" destId="{C3F2493D-BB80-5243-9B19-AC67C8DD7C93}" srcOrd="4" destOrd="0" parTransId="{FE093AFA-007E-FA44-A667-DC91839A67A1}" sibTransId="{434A16C7-C6FB-024F-A27B-810FD9C10784}"/>
    <dgm:cxn modelId="{5E8AA954-108C-BF41-9ACC-28DA28AABA6A}" type="presOf" srcId="{302289B3-065F-8943-BD4C-7AD87558F4CD}" destId="{FE7AE6F6-895D-D940-B133-AD6F46EEA80D}" srcOrd="0" destOrd="0" presId="urn:microsoft.com/office/officeart/2005/8/layout/cycle5"/>
    <dgm:cxn modelId="{078A7434-1F7A-E949-8518-1920DE1E7265}" srcId="{24DE96C0-2FC0-E241-A3F6-7A6A1FCB3B8F}" destId="{737569F8-CCEC-EA46-8429-B98DDAB53D9E}" srcOrd="0" destOrd="0" parTransId="{BABF30AD-619C-DB48-9C51-F0452DEF941C}" sibTransId="{302289B3-065F-8943-BD4C-7AD87558F4CD}"/>
    <dgm:cxn modelId="{4DFB9349-736D-1146-8534-4D9A2F05F7DB}" srcId="{24DE96C0-2FC0-E241-A3F6-7A6A1FCB3B8F}" destId="{B4AFD176-4DAA-7846-A003-BF53DD44E5E4}" srcOrd="1" destOrd="0" parTransId="{81E971AA-52B7-A147-AFAF-60D2D60E9568}" sibTransId="{6BFEA21F-7E9B-624B-9804-D8549CDEA496}"/>
    <dgm:cxn modelId="{02231B1D-5801-9047-B445-21E3ACF284A0}" type="presOf" srcId="{846D51FD-18E8-0049-8C5B-BEFFE5A40B1B}" destId="{E06F141F-19F5-D344-AC32-087F13E331C5}" srcOrd="0" destOrd="0" presId="urn:microsoft.com/office/officeart/2005/8/layout/cycle5"/>
    <dgm:cxn modelId="{466F46B4-8E0E-0F43-9BDB-DA5D57B901D3}" type="presParOf" srcId="{E89A599C-71AE-5B41-9AC6-333BE6F3F069}" destId="{98CAE6BE-FBC9-4E4A-98BA-07B03B9FF977}" srcOrd="0" destOrd="0" presId="urn:microsoft.com/office/officeart/2005/8/layout/cycle5"/>
    <dgm:cxn modelId="{F46B5F6D-D3EF-8844-8F4D-ACE3D5BED745}" type="presParOf" srcId="{E89A599C-71AE-5B41-9AC6-333BE6F3F069}" destId="{BE6DCDE3-DBF1-3546-A0B8-42B0834BD4F3}" srcOrd="1" destOrd="0" presId="urn:microsoft.com/office/officeart/2005/8/layout/cycle5"/>
    <dgm:cxn modelId="{A6E3A5ED-F61B-B54A-B812-B7542A293225}" type="presParOf" srcId="{E89A599C-71AE-5B41-9AC6-333BE6F3F069}" destId="{FE7AE6F6-895D-D940-B133-AD6F46EEA80D}" srcOrd="2" destOrd="0" presId="urn:microsoft.com/office/officeart/2005/8/layout/cycle5"/>
    <dgm:cxn modelId="{DDF623B4-CA2E-0B44-A11E-277B1713D36B}" type="presParOf" srcId="{E89A599C-71AE-5B41-9AC6-333BE6F3F069}" destId="{43547647-361A-2C4E-9AE0-A59C077BBE88}" srcOrd="3" destOrd="0" presId="urn:microsoft.com/office/officeart/2005/8/layout/cycle5"/>
    <dgm:cxn modelId="{16459157-F462-C54F-BB1A-3AA5676A3FC7}" type="presParOf" srcId="{E89A599C-71AE-5B41-9AC6-333BE6F3F069}" destId="{F61C8961-4EDC-A64C-BCD8-95F839FCCF4E}" srcOrd="4" destOrd="0" presId="urn:microsoft.com/office/officeart/2005/8/layout/cycle5"/>
    <dgm:cxn modelId="{BAA7CE22-DE6D-A24A-A9E5-EABEFD3713C5}" type="presParOf" srcId="{E89A599C-71AE-5B41-9AC6-333BE6F3F069}" destId="{6F9D6EF2-A26B-3249-9CE9-BD46137AAC69}" srcOrd="5" destOrd="0" presId="urn:microsoft.com/office/officeart/2005/8/layout/cycle5"/>
    <dgm:cxn modelId="{AE338E02-9546-6E40-8F48-AA17CFFAB952}" type="presParOf" srcId="{E89A599C-71AE-5B41-9AC6-333BE6F3F069}" destId="{E06F141F-19F5-D344-AC32-087F13E331C5}" srcOrd="6" destOrd="0" presId="urn:microsoft.com/office/officeart/2005/8/layout/cycle5"/>
    <dgm:cxn modelId="{4D060DE2-A2B4-3E48-BF1E-75D4364B1589}" type="presParOf" srcId="{E89A599C-71AE-5B41-9AC6-333BE6F3F069}" destId="{91200258-A8BF-F543-8267-7E9B7365FC37}" srcOrd="7" destOrd="0" presId="urn:microsoft.com/office/officeart/2005/8/layout/cycle5"/>
    <dgm:cxn modelId="{EBF550BE-19BD-7F4B-9C1C-D6B06248EB31}" type="presParOf" srcId="{E89A599C-71AE-5B41-9AC6-333BE6F3F069}" destId="{A2E25CDB-9E3B-4748-93B5-4857838F0960}" srcOrd="8" destOrd="0" presId="urn:microsoft.com/office/officeart/2005/8/layout/cycle5"/>
    <dgm:cxn modelId="{7435F7A2-A7B1-3B40-8BC4-DEBF0E3895A7}" type="presParOf" srcId="{E89A599C-71AE-5B41-9AC6-333BE6F3F069}" destId="{A9E9B11D-AD0D-CF49-A3E2-B85EB21B3307}" srcOrd="9" destOrd="0" presId="urn:microsoft.com/office/officeart/2005/8/layout/cycle5"/>
    <dgm:cxn modelId="{BC5E455A-7DDA-AC4E-92C3-247E95002B85}" type="presParOf" srcId="{E89A599C-71AE-5B41-9AC6-333BE6F3F069}" destId="{5434003C-A9A4-EE47-9599-1CDD07E0782E}" srcOrd="10" destOrd="0" presId="urn:microsoft.com/office/officeart/2005/8/layout/cycle5"/>
    <dgm:cxn modelId="{B88EC538-3EF2-2648-AEB3-E3E780C8B2A0}" type="presParOf" srcId="{E89A599C-71AE-5B41-9AC6-333BE6F3F069}" destId="{A6B958DE-BCFA-5540-9700-FAF52C5DB478}" srcOrd="11" destOrd="0" presId="urn:microsoft.com/office/officeart/2005/8/layout/cycle5"/>
    <dgm:cxn modelId="{5CD06485-6ADC-B547-8142-2B7A4E4D01B2}" type="presParOf" srcId="{E89A599C-71AE-5B41-9AC6-333BE6F3F069}" destId="{17B1EEBE-18C0-BA47-8F1E-0999D3EAE59D}" srcOrd="12" destOrd="0" presId="urn:microsoft.com/office/officeart/2005/8/layout/cycle5"/>
    <dgm:cxn modelId="{646360AB-7E18-664F-BDD3-479085D5226B}" type="presParOf" srcId="{E89A599C-71AE-5B41-9AC6-333BE6F3F069}" destId="{92A5CF00-54D9-BF42-BEF3-8A12CE73B73B}" srcOrd="13" destOrd="0" presId="urn:microsoft.com/office/officeart/2005/8/layout/cycle5"/>
    <dgm:cxn modelId="{7C0F1C69-D285-A943-8A98-0AE8BAA199DA}" type="presParOf" srcId="{E89A599C-71AE-5B41-9AC6-333BE6F3F069}" destId="{1CF7EA24-AA3E-A546-9B5E-B3CB42ECAAA5}"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AE6BE-FBC9-4E4A-98BA-07B03B9FF977}">
      <dsp:nvSpPr>
        <dsp:cNvPr id="0" name=""/>
        <dsp:cNvSpPr/>
      </dsp:nvSpPr>
      <dsp:spPr>
        <a:xfrm>
          <a:off x="1257089" y="466868"/>
          <a:ext cx="1172364" cy="762036"/>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Information</a:t>
          </a:r>
          <a:endParaRPr lang="en-US" sz="1500" kern="1200" dirty="0"/>
        </a:p>
      </dsp:txBody>
      <dsp:txXfrm>
        <a:off x="1294289" y="504068"/>
        <a:ext cx="1097964" cy="687636"/>
      </dsp:txXfrm>
    </dsp:sp>
    <dsp:sp modelId="{FE7AE6F6-895D-D940-B133-AD6F46EEA80D}">
      <dsp:nvSpPr>
        <dsp:cNvPr id="0" name=""/>
        <dsp:cNvSpPr/>
      </dsp:nvSpPr>
      <dsp:spPr>
        <a:xfrm>
          <a:off x="475970" y="835997"/>
          <a:ext cx="2034059" cy="2034059"/>
        </a:xfrm>
        <a:custGeom>
          <a:avLst/>
          <a:gdLst/>
          <a:ahLst/>
          <a:cxnLst/>
          <a:rect l="0" t="0" r="0" b="0"/>
          <a:pathLst>
            <a:path>
              <a:moveTo>
                <a:pt x="1903633" y="518748"/>
              </a:moveTo>
              <a:arcTo wR="1017029" hR="1017029" stAng="19839811" swAng="1596250"/>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3547647-361A-2C4E-9AE0-A59C077BBE88}">
      <dsp:nvSpPr>
        <dsp:cNvPr id="0" name=""/>
        <dsp:cNvSpPr/>
      </dsp:nvSpPr>
      <dsp:spPr>
        <a:xfrm>
          <a:off x="1762845" y="1955568"/>
          <a:ext cx="1172364" cy="762036"/>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Teacher</a:t>
          </a:r>
          <a:endParaRPr lang="en-US" sz="1500" kern="1200" dirty="0"/>
        </a:p>
      </dsp:txBody>
      <dsp:txXfrm>
        <a:off x="1800045" y="1992768"/>
        <a:ext cx="1097964" cy="687636"/>
      </dsp:txXfrm>
    </dsp:sp>
    <dsp:sp modelId="{6F9D6EF2-A26B-3249-9CE9-BD46137AAC69}">
      <dsp:nvSpPr>
        <dsp:cNvPr id="0" name=""/>
        <dsp:cNvSpPr/>
      </dsp:nvSpPr>
      <dsp:spPr>
        <a:xfrm>
          <a:off x="577543" y="730717"/>
          <a:ext cx="2034059" cy="2034059"/>
        </a:xfrm>
        <a:custGeom>
          <a:avLst/>
          <a:gdLst/>
          <a:ahLst/>
          <a:cxnLst/>
          <a:rect l="0" t="0" r="0" b="0"/>
          <a:pathLst>
            <a:path>
              <a:moveTo>
                <a:pt x="1099704" y="2030693"/>
              </a:moveTo>
              <a:arcTo wR="1017029" hR="1017029" stAng="5120237" swAng="2551914"/>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7B1EEBE-18C0-BA47-8F1E-0999D3EAE59D}">
      <dsp:nvSpPr>
        <dsp:cNvPr id="0" name=""/>
        <dsp:cNvSpPr/>
      </dsp:nvSpPr>
      <dsp:spPr>
        <a:xfrm>
          <a:off x="0" y="1629528"/>
          <a:ext cx="1172364" cy="762036"/>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Student</a:t>
          </a:r>
          <a:endParaRPr lang="en-US" sz="1500" kern="1200" dirty="0"/>
        </a:p>
      </dsp:txBody>
      <dsp:txXfrm>
        <a:off x="37200" y="1666728"/>
        <a:ext cx="1097964" cy="687636"/>
      </dsp:txXfrm>
    </dsp:sp>
    <dsp:sp modelId="{1CF7EA24-AA3E-A546-9B5E-B3CB42ECAAA5}">
      <dsp:nvSpPr>
        <dsp:cNvPr id="0" name=""/>
        <dsp:cNvSpPr/>
      </dsp:nvSpPr>
      <dsp:spPr>
        <a:xfrm>
          <a:off x="548924" y="747907"/>
          <a:ext cx="2034059" cy="2034059"/>
        </a:xfrm>
        <a:custGeom>
          <a:avLst/>
          <a:gdLst/>
          <a:ahLst/>
          <a:cxnLst/>
          <a:rect l="0" t="0" r="0" b="0"/>
          <a:pathLst>
            <a:path>
              <a:moveTo>
                <a:pt x="60785" y="670697"/>
              </a:moveTo>
              <a:arcTo wR="1017029" hR="1017029" stAng="11994560" swAng="2409175"/>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AE6BE-FBC9-4E4A-98BA-07B03B9FF977}">
      <dsp:nvSpPr>
        <dsp:cNvPr id="0" name=""/>
        <dsp:cNvSpPr/>
      </dsp:nvSpPr>
      <dsp:spPr>
        <a:xfrm>
          <a:off x="2865367" y="79890"/>
          <a:ext cx="1689943" cy="1191565"/>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To Information</a:t>
          </a:r>
          <a:endParaRPr lang="en-US" sz="1800" kern="1200" dirty="0"/>
        </a:p>
      </dsp:txBody>
      <dsp:txXfrm>
        <a:off x="2923534" y="138057"/>
        <a:ext cx="1573609" cy="1075231"/>
      </dsp:txXfrm>
    </dsp:sp>
    <dsp:sp modelId="{FE7AE6F6-895D-D940-B133-AD6F46EEA80D}">
      <dsp:nvSpPr>
        <dsp:cNvPr id="0" name=""/>
        <dsp:cNvSpPr/>
      </dsp:nvSpPr>
      <dsp:spPr>
        <a:xfrm>
          <a:off x="3280380" y="1006844"/>
          <a:ext cx="3452691" cy="3452691"/>
        </a:xfrm>
        <a:custGeom>
          <a:avLst/>
          <a:gdLst/>
          <a:ahLst/>
          <a:cxnLst/>
          <a:rect l="0" t="0" r="0" b="0"/>
          <a:pathLst>
            <a:path>
              <a:moveTo>
                <a:pt x="1512806" y="13257"/>
              </a:moveTo>
              <a:arcTo wR="1726345" hR="1726345" stAng="15773678" swAng="1502217"/>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3547647-361A-2C4E-9AE0-A59C077BBE88}">
      <dsp:nvSpPr>
        <dsp:cNvPr id="0" name=""/>
        <dsp:cNvSpPr/>
      </dsp:nvSpPr>
      <dsp:spPr>
        <a:xfrm>
          <a:off x="5251528" y="1181356"/>
          <a:ext cx="1328832" cy="863741"/>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Teacher Analyzes</a:t>
          </a:r>
          <a:endParaRPr lang="en-US" sz="1800" kern="1200" dirty="0"/>
        </a:p>
      </dsp:txBody>
      <dsp:txXfrm>
        <a:off x="5293692" y="1223520"/>
        <a:ext cx="1244504" cy="779413"/>
      </dsp:txXfrm>
    </dsp:sp>
    <dsp:sp modelId="{6F9D6EF2-A26B-3249-9CE9-BD46137AAC69}">
      <dsp:nvSpPr>
        <dsp:cNvPr id="0" name=""/>
        <dsp:cNvSpPr/>
      </dsp:nvSpPr>
      <dsp:spPr>
        <a:xfrm>
          <a:off x="2657115" y="-324418"/>
          <a:ext cx="3452691" cy="3452691"/>
        </a:xfrm>
        <a:custGeom>
          <a:avLst/>
          <a:gdLst/>
          <a:ahLst/>
          <a:cxnLst/>
          <a:rect l="0" t="0" r="0" b="0"/>
          <a:pathLst>
            <a:path>
              <a:moveTo>
                <a:pt x="3237244" y="2561484"/>
              </a:moveTo>
              <a:arcTo wR="1726345" hR="1726345" stAng="1735879" swAng="1305355"/>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06F141F-19F5-D344-AC32-087F13E331C5}">
      <dsp:nvSpPr>
        <dsp:cNvPr id="0" name=""/>
        <dsp:cNvSpPr/>
      </dsp:nvSpPr>
      <dsp:spPr>
        <a:xfrm>
          <a:off x="4118152" y="2861864"/>
          <a:ext cx="1798442" cy="1053652"/>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Designs Experiences</a:t>
          </a:r>
          <a:endParaRPr lang="en-US" sz="1800" kern="1200" dirty="0"/>
        </a:p>
      </dsp:txBody>
      <dsp:txXfrm>
        <a:off x="4169587" y="2913299"/>
        <a:ext cx="1695572" cy="950782"/>
      </dsp:txXfrm>
    </dsp:sp>
    <dsp:sp modelId="{A2E25CDB-9E3B-4748-93B5-4857838F0960}">
      <dsp:nvSpPr>
        <dsp:cNvPr id="0" name=""/>
        <dsp:cNvSpPr/>
      </dsp:nvSpPr>
      <dsp:spPr>
        <a:xfrm>
          <a:off x="2374451" y="486798"/>
          <a:ext cx="3452691" cy="3452691"/>
        </a:xfrm>
        <a:custGeom>
          <a:avLst/>
          <a:gdLst/>
          <a:ahLst/>
          <a:cxnLst/>
          <a:rect l="0" t="0" r="0" b="0"/>
          <a:pathLst>
            <a:path>
              <a:moveTo>
                <a:pt x="1747135" y="3452566"/>
              </a:moveTo>
              <a:arcTo wR="1726345" hR="1726345" stAng="5358599" swAng="1667891"/>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9E9B11D-AD0D-CF49-A3E2-B85EB21B3307}">
      <dsp:nvSpPr>
        <dsp:cNvPr id="0" name=""/>
        <dsp:cNvSpPr/>
      </dsp:nvSpPr>
      <dsp:spPr>
        <a:xfrm>
          <a:off x="1471402" y="2668502"/>
          <a:ext cx="1824952" cy="941676"/>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That Teach Learning Methods</a:t>
          </a:r>
          <a:endParaRPr lang="en-US" sz="2000" kern="1200" dirty="0"/>
        </a:p>
      </dsp:txBody>
      <dsp:txXfrm>
        <a:off x="1517371" y="2714471"/>
        <a:ext cx="1733014" cy="849738"/>
      </dsp:txXfrm>
    </dsp:sp>
    <dsp:sp modelId="{A6B958DE-BCFA-5540-9700-FAF52C5DB478}">
      <dsp:nvSpPr>
        <dsp:cNvPr id="0" name=""/>
        <dsp:cNvSpPr/>
      </dsp:nvSpPr>
      <dsp:spPr>
        <a:xfrm>
          <a:off x="1308901" y="-526332"/>
          <a:ext cx="3452691" cy="3452691"/>
        </a:xfrm>
        <a:custGeom>
          <a:avLst/>
          <a:gdLst/>
          <a:ahLst/>
          <a:cxnLst/>
          <a:rect l="0" t="0" r="0" b="0"/>
          <a:pathLst>
            <a:path>
              <a:moveTo>
                <a:pt x="608051" y="3041521"/>
              </a:moveTo>
              <a:arcTo wR="1726345" hR="1726345" stAng="7822471" swAng="1623999"/>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7B1EEBE-18C0-BA47-8F1E-0999D3EAE59D}">
      <dsp:nvSpPr>
        <dsp:cNvPr id="0" name=""/>
        <dsp:cNvSpPr/>
      </dsp:nvSpPr>
      <dsp:spPr>
        <a:xfrm>
          <a:off x="867704" y="751094"/>
          <a:ext cx="1328832" cy="863741"/>
        </a:xfrm>
        <a:prstGeom prst="roundRect">
          <a:avLst/>
        </a:prstGeom>
        <a:gradFill rotWithShape="0">
          <a:gsLst>
            <a:gs pos="0">
              <a:schemeClr val="accent1">
                <a:hueOff val="0"/>
                <a:satOff val="0"/>
                <a:lumOff val="0"/>
                <a:alphaOff val="0"/>
                <a:tint val="50000"/>
                <a:shade val="100000"/>
                <a:alpha val="100000"/>
                <a:satMod val="150000"/>
              </a:schemeClr>
            </a:gs>
            <a:gs pos="40000">
              <a:schemeClr val="accent1">
                <a:hueOff val="0"/>
                <a:satOff val="0"/>
                <a:lumOff val="0"/>
                <a:alphaOff val="0"/>
                <a:tint val="70000"/>
                <a:shade val="100000"/>
                <a:alpha val="100000"/>
                <a:satMod val="150000"/>
              </a:schemeClr>
            </a:gs>
            <a:gs pos="100000">
              <a:schemeClr val="accent1">
                <a:hueOff val="0"/>
                <a:satOff val="0"/>
                <a:lumOff val="0"/>
                <a:alphaOff val="0"/>
                <a:shade val="90000"/>
                <a:satMod val="110000"/>
              </a:schemeClr>
            </a:gs>
          </a:gsLst>
          <a:lin ang="5400000" scaled="0"/>
        </a:gradFill>
        <a:ln>
          <a:noFill/>
        </a:ln>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Which Student Apply</a:t>
          </a:r>
          <a:endParaRPr lang="en-US" sz="1800" kern="1200" dirty="0"/>
        </a:p>
      </dsp:txBody>
      <dsp:txXfrm>
        <a:off x="909868" y="793258"/>
        <a:ext cx="1244504" cy="779413"/>
      </dsp:txXfrm>
    </dsp:sp>
    <dsp:sp modelId="{1CF7EA24-AA3E-A546-9B5E-B3CB42ECAAA5}">
      <dsp:nvSpPr>
        <dsp:cNvPr id="0" name=""/>
        <dsp:cNvSpPr/>
      </dsp:nvSpPr>
      <dsp:spPr>
        <a:xfrm>
          <a:off x="542627" y="694106"/>
          <a:ext cx="3452691" cy="3452691"/>
        </a:xfrm>
        <a:custGeom>
          <a:avLst/>
          <a:gdLst/>
          <a:ahLst/>
          <a:cxnLst/>
          <a:rect l="0" t="0" r="0" b="0"/>
          <a:pathLst>
            <a:path>
              <a:moveTo>
                <a:pt x="1489779" y="16285"/>
              </a:moveTo>
              <a:arcTo wR="1726345" hR="1726345" stAng="15727428" swAng="1271997"/>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FA28E-6D96-DF4F-BC7E-D1FCCE051B92}" type="datetimeFigureOut">
              <a:rPr lang="en-US" smtClean="0"/>
              <a:t>4/11/15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97E802-6690-6541-9C9C-A6CB3D86DE6A}" type="slidenum">
              <a:rPr lang="en-US" smtClean="0"/>
              <a:t>‹#›</a:t>
            </a:fld>
            <a:endParaRPr lang="en-US" dirty="0"/>
          </a:p>
        </p:txBody>
      </p:sp>
    </p:spTree>
    <p:extLst>
      <p:ext uri="{BB962C8B-B14F-4D97-AF65-F5344CB8AC3E}">
        <p14:creationId xmlns:p14="http://schemas.microsoft.com/office/powerpoint/2010/main" val="13658488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97E802-6690-6541-9C9C-A6CB3D86DE6A}" type="slidenum">
              <a:rPr lang="en-US" smtClean="0"/>
              <a:t>21</a:t>
            </a:fld>
            <a:endParaRPr lang="en-US" dirty="0"/>
          </a:p>
        </p:txBody>
      </p:sp>
    </p:spTree>
    <p:extLst>
      <p:ext uri="{BB962C8B-B14F-4D97-AF65-F5344CB8AC3E}">
        <p14:creationId xmlns:p14="http://schemas.microsoft.com/office/powerpoint/2010/main" val="2064189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997E802-6690-6541-9C9C-A6CB3D86DE6A}" type="slidenum">
              <a:rPr lang="en-US" smtClean="0"/>
              <a:t>41</a:t>
            </a:fld>
            <a:endParaRPr lang="en-US" dirty="0"/>
          </a:p>
        </p:txBody>
      </p:sp>
    </p:spTree>
    <p:extLst>
      <p:ext uri="{BB962C8B-B14F-4D97-AF65-F5344CB8AC3E}">
        <p14:creationId xmlns:p14="http://schemas.microsoft.com/office/powerpoint/2010/main" val="1176732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997E802-6690-6541-9C9C-A6CB3D86DE6A}" type="slidenum">
              <a:rPr lang="en-US" smtClean="0"/>
              <a:t>42</a:t>
            </a:fld>
            <a:endParaRPr lang="en-US" dirty="0"/>
          </a:p>
        </p:txBody>
      </p:sp>
    </p:spTree>
    <p:extLst>
      <p:ext uri="{BB962C8B-B14F-4D97-AF65-F5344CB8AC3E}">
        <p14:creationId xmlns:p14="http://schemas.microsoft.com/office/powerpoint/2010/main" val="1176732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dirty="0"/>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D140825E-4A15-4D39-8176-1F07E904CB30}" type="datetimeFigureOut">
              <a:rPr lang="en-US" smtClean="0"/>
              <a:t>4/11/15</a:t>
            </a:fld>
            <a:endParaRPr lang="en-US" dirty="0"/>
          </a:p>
        </p:txBody>
      </p:sp>
      <p:sp>
        <p:nvSpPr>
          <p:cNvPr id="5" name="Footer Placeholder 4"/>
          <p:cNvSpPr>
            <a:spLocks noGrp="1"/>
          </p:cNvSpPr>
          <p:nvPr>
            <p:ph type="ftr" sz="quarter" idx="11"/>
          </p:nvPr>
        </p:nvSpPr>
        <p:spPr>
          <a:xfrm>
            <a:off x="7238999" y="6356350"/>
            <a:ext cx="1446213" cy="365125"/>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3E4AAA4-6363-4581-962D-1ACCC2D600C5}" type="slidenum">
              <a:rPr lang="en-US" smtClean="0"/>
              <a:t>‹#›</a:t>
            </a:fld>
            <a:endParaRPr lang="en-US" dirty="0"/>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4/11/15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4/11/15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40825E-4A15-4D39-8176-1F07E904CB30}" type="datetimeFigureOut">
              <a:rPr lang="en-US" smtClean="0"/>
              <a:t>4/11/15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dirty="0"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D140825E-4A15-4D39-8176-1F07E904CB30}" type="datetimeFigureOut">
              <a:rPr lang="en-US" smtClean="0"/>
              <a:t>4/11/15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dirty="0"/>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dirty="0" smtClean="0"/>
              <a:t>Drag picture to placeholder or click icon to add</a:t>
            </a:r>
            <a:endParaRPr dirty="0"/>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dirty="0" smtClean="0"/>
              <a:t>Drag picture to placeholder or click icon to add</a:t>
            </a:r>
            <a:endParaRPr dirty="0"/>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dirty="0" smtClean="0"/>
              <a:t>Drag picture to placeholder or click icon to add</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825E-4A15-4D39-8176-1F07E904CB30}" type="datetimeFigureOut">
              <a:rPr lang="en-US" smtClean="0"/>
              <a:t>4/11/15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D140825E-4A15-4D39-8176-1F07E904CB30}" type="datetimeFigureOut">
              <a:rPr lang="en-US" smtClean="0"/>
              <a:t>4/11/15</a:t>
            </a:fld>
            <a:endParaRPr lang="en-US" dirty="0"/>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93E4AAA4-6363-4581-962D-1ACCC2D600C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file://localhost/Users/TheArchitect/Dropbox/listen%20love%20lead%20companies/Education/Mendota%20Logo%20Proposal.jpg" TargetMode="External"/><Relationship Id="rId1" Type="http://schemas.openxmlformats.org/officeDocument/2006/relationships/slideLayout" Target="../slideLayouts/slideLayout2.xml"/><Relationship Id="rId2" Type="http://schemas.openxmlformats.org/officeDocument/2006/relationships/hyperlink" Target="http://www.listenlovelead.com/educa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istenlovelead.com/education"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ted.com/talks/richard_baraniuk_on_open_source_learning" TargetMode="External"/><Relationship Id="rId4" Type="http://schemas.openxmlformats.org/officeDocument/2006/relationships/hyperlink" Target="http://search.proquest.com/docview/868010305?accountid=10223"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listenlovelead.com/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Beyond the Classroom</a:t>
            </a:r>
            <a:endParaRPr lang="en-US" dirty="0"/>
          </a:p>
        </p:txBody>
      </p:sp>
      <p:sp>
        <p:nvSpPr>
          <p:cNvPr id="3" name="Subtitle 2"/>
          <p:cNvSpPr>
            <a:spLocks noGrp="1"/>
          </p:cNvSpPr>
          <p:nvPr>
            <p:ph type="subTitle" idx="1"/>
          </p:nvPr>
        </p:nvSpPr>
        <p:spPr/>
        <p:txBody>
          <a:bodyPr/>
          <a:lstStyle/>
          <a:p>
            <a:r>
              <a:rPr lang="en-US" dirty="0" smtClean="0"/>
              <a:t>Applied Learning Theory</a:t>
            </a:r>
            <a:endParaRPr lang="en-US" dirty="0"/>
          </a:p>
        </p:txBody>
      </p:sp>
    </p:spTree>
    <p:extLst>
      <p:ext uri="{BB962C8B-B14F-4D97-AF65-F5344CB8AC3E}">
        <p14:creationId xmlns:p14="http://schemas.microsoft.com/office/powerpoint/2010/main" val="28393313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6" name="Content Placeholder 5"/>
          <p:cNvSpPr>
            <a:spLocks noGrp="1"/>
          </p:cNvSpPr>
          <p:nvPr>
            <p:ph idx="1"/>
          </p:nvPr>
        </p:nvSpPr>
        <p:spPr/>
        <p:txBody>
          <a:bodyPr>
            <a:normAutofit fontScale="92500" lnSpcReduction="20000"/>
          </a:bodyPr>
          <a:lstStyle/>
          <a:p>
            <a:endParaRPr lang="en-US" dirty="0" smtClean="0"/>
          </a:p>
          <a:p>
            <a:r>
              <a:rPr lang="en-US" dirty="0" smtClean="0"/>
              <a:t>Mendota Learning Project</a:t>
            </a:r>
          </a:p>
          <a:p>
            <a:pPr lvl="1"/>
            <a:r>
              <a:rPr lang="en-US" dirty="0" smtClean="0">
                <a:solidFill>
                  <a:schemeClr val="accent1">
                    <a:lumMod val="50000"/>
                  </a:schemeClr>
                </a:solidFill>
                <a:hlinkClick r:id="rId2"/>
              </a:rPr>
              <a:t>www.listenlovelead.com/education</a:t>
            </a:r>
            <a:endParaRPr lang="en-US" dirty="0" smtClean="0">
              <a:solidFill>
                <a:schemeClr val="accent1">
                  <a:lumMod val="50000"/>
                </a:schemeClr>
              </a:solidFill>
            </a:endParaRPr>
          </a:p>
          <a:p>
            <a:r>
              <a:rPr lang="en-US" dirty="0" smtClean="0"/>
              <a:t>Application </a:t>
            </a:r>
            <a:r>
              <a:rPr lang="en-US" dirty="0" smtClean="0"/>
              <a:t>of Learning Theory</a:t>
            </a:r>
          </a:p>
          <a:p>
            <a:pPr lvl="1"/>
            <a:r>
              <a:rPr lang="en-US" dirty="0" smtClean="0"/>
              <a:t>Problem</a:t>
            </a:r>
          </a:p>
          <a:p>
            <a:pPr lvl="1"/>
            <a:r>
              <a:rPr lang="en-US" dirty="0" smtClean="0"/>
              <a:t>Proposal</a:t>
            </a:r>
            <a:endParaRPr lang="en-US" dirty="0" smtClean="0"/>
          </a:p>
          <a:p>
            <a:pPr lvl="1"/>
            <a:r>
              <a:rPr lang="en-US" dirty="0" smtClean="0"/>
              <a:t>Literature</a:t>
            </a:r>
            <a:endParaRPr lang="en-US" dirty="0" smtClean="0"/>
          </a:p>
          <a:p>
            <a:pPr lvl="1"/>
            <a:r>
              <a:rPr lang="en-US" dirty="0" smtClean="0"/>
              <a:t>Application</a:t>
            </a:r>
            <a:endParaRPr lang="en-US" dirty="0" smtClean="0"/>
          </a:p>
          <a:p>
            <a:pPr lvl="1"/>
            <a:r>
              <a:rPr lang="en-US" dirty="0" smtClean="0"/>
              <a:t>Example</a:t>
            </a:r>
            <a:endParaRPr lang="en-US" dirty="0"/>
          </a:p>
        </p:txBody>
      </p:sp>
      <p:pic>
        <p:nvPicPr>
          <p:cNvPr id="5" name="Mendota Logo Proposal.jpg" descr="/Users/TheArchitect/Dropbox/listen love lead companies/Education/Mendota Logo Proposal.jpg"/>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6144339" y="3390150"/>
            <a:ext cx="2806700" cy="3187700"/>
          </a:xfrm>
          <a:prstGeom prst="rect">
            <a:avLst/>
          </a:prstGeom>
        </p:spPr>
      </p:pic>
    </p:spTree>
    <p:extLst>
      <p:ext uri="{BB962C8B-B14F-4D97-AF65-F5344CB8AC3E}">
        <p14:creationId xmlns:p14="http://schemas.microsoft.com/office/powerpoint/2010/main" val="34040960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Text Placeholder 2"/>
          <p:cNvSpPr>
            <a:spLocks noGrp="1"/>
          </p:cNvSpPr>
          <p:nvPr>
            <p:ph type="body" idx="1"/>
          </p:nvPr>
        </p:nvSpPr>
        <p:spPr/>
        <p:txBody>
          <a:bodyPr/>
          <a:lstStyle/>
          <a:p>
            <a:r>
              <a:rPr lang="en-US" dirty="0" smtClean="0"/>
              <a:t>Dependent Students</a:t>
            </a:r>
            <a:endParaRPr lang="en-US" dirty="0"/>
          </a:p>
        </p:txBody>
      </p:sp>
    </p:spTree>
    <p:extLst>
      <p:ext uri="{BB962C8B-B14F-4D97-AF65-F5344CB8AC3E}">
        <p14:creationId xmlns:p14="http://schemas.microsoft.com/office/powerpoint/2010/main" val="42810045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Educating the Masses </a:t>
            </a:r>
            <a:r>
              <a:rPr lang="en-US" dirty="0" smtClean="0"/>
              <a:t>is </a:t>
            </a:r>
            <a:r>
              <a:rPr lang="en-US" dirty="0" smtClean="0"/>
              <a:t>Easy</a:t>
            </a:r>
            <a:endParaRPr lang="en-US" dirty="0"/>
          </a:p>
        </p:txBody>
      </p:sp>
      <p:sp>
        <p:nvSpPr>
          <p:cNvPr id="3" name="Content Placeholder 2"/>
          <p:cNvSpPr>
            <a:spLocks noGrp="1"/>
          </p:cNvSpPr>
          <p:nvPr>
            <p:ph idx="1"/>
          </p:nvPr>
        </p:nvSpPr>
        <p:spPr/>
        <p:txBody>
          <a:bodyPr>
            <a:normAutofit/>
          </a:bodyPr>
          <a:lstStyle/>
          <a:p>
            <a:pPr lvl="1"/>
            <a:r>
              <a:rPr lang="en-US" sz="2400" dirty="0"/>
              <a:t>Decide what they need to know</a:t>
            </a:r>
            <a:r>
              <a:rPr lang="en-US" sz="2400" dirty="0" smtClean="0"/>
              <a:t>. </a:t>
            </a:r>
          </a:p>
          <a:p>
            <a:pPr lvl="2"/>
            <a:r>
              <a:rPr lang="en-US" sz="2400" dirty="0" smtClean="0"/>
              <a:t>E.g. Common Core or Accreditation</a:t>
            </a:r>
            <a:endParaRPr lang="en-US" sz="2400" dirty="0"/>
          </a:p>
          <a:p>
            <a:pPr lvl="1"/>
            <a:r>
              <a:rPr lang="en-US" sz="2400" dirty="0"/>
              <a:t>Decide how they will learn </a:t>
            </a:r>
            <a:r>
              <a:rPr lang="en-US" sz="2400" dirty="0" smtClean="0"/>
              <a:t>it.</a:t>
            </a:r>
          </a:p>
          <a:p>
            <a:pPr lvl="2"/>
            <a:r>
              <a:rPr lang="en-US" sz="2400" dirty="0" smtClean="0"/>
              <a:t>E.g. Education Policy</a:t>
            </a:r>
            <a:endParaRPr lang="en-US" sz="2400" dirty="0"/>
          </a:p>
          <a:p>
            <a:pPr lvl="1"/>
            <a:r>
              <a:rPr lang="en-US" sz="2400" dirty="0"/>
              <a:t>Create an assessment mechanism to measure success</a:t>
            </a:r>
            <a:r>
              <a:rPr lang="en-US" sz="2400" dirty="0" smtClean="0"/>
              <a:t>. </a:t>
            </a:r>
            <a:endParaRPr lang="en-US" sz="2400" dirty="0"/>
          </a:p>
          <a:p>
            <a:pPr lvl="2"/>
            <a:r>
              <a:rPr lang="en-US" sz="2400" dirty="0" smtClean="0"/>
              <a:t>E.g. Standardized Testing</a:t>
            </a:r>
            <a:endParaRPr lang="en-US" sz="2400" dirty="0" smtClean="0"/>
          </a:p>
          <a:p>
            <a:endParaRPr lang="en-US" sz="2400" dirty="0"/>
          </a:p>
        </p:txBody>
      </p:sp>
    </p:spTree>
    <p:extLst>
      <p:ext uri="{BB962C8B-B14F-4D97-AF65-F5344CB8AC3E}">
        <p14:creationId xmlns:p14="http://schemas.microsoft.com/office/powerpoint/2010/main" val="19717239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Problem!!!</a:t>
            </a:r>
            <a:endParaRPr lang="en-US" dirty="0"/>
          </a:p>
        </p:txBody>
      </p:sp>
      <p:sp>
        <p:nvSpPr>
          <p:cNvPr id="6" name="Content Placeholder 5"/>
          <p:cNvSpPr>
            <a:spLocks noGrp="1"/>
          </p:cNvSpPr>
          <p:nvPr>
            <p:ph idx="1"/>
          </p:nvPr>
        </p:nvSpPr>
        <p:spPr/>
        <p:txBody>
          <a:bodyPr>
            <a:normAutofit/>
          </a:bodyPr>
          <a:lstStyle/>
          <a:p>
            <a:pPr lvl="1"/>
            <a:r>
              <a:rPr lang="en-US" sz="2400" dirty="0"/>
              <a:t>The masses are made up of </a:t>
            </a:r>
            <a:r>
              <a:rPr lang="en-US" sz="2400" dirty="0" smtClean="0"/>
              <a:t>individuals </a:t>
            </a:r>
          </a:p>
          <a:p>
            <a:pPr lvl="1"/>
            <a:r>
              <a:rPr lang="en-US" sz="2400" dirty="0" smtClean="0"/>
              <a:t>Build </a:t>
            </a:r>
            <a:r>
              <a:rPr lang="en-US" sz="2400" dirty="0"/>
              <a:t>a mold for one person and only one person will fit!</a:t>
            </a:r>
          </a:p>
          <a:p>
            <a:pPr lvl="1"/>
            <a:r>
              <a:rPr lang="en-US" sz="2400" dirty="0"/>
              <a:t>Natural barriers for non-homogenous individuals – especially </a:t>
            </a:r>
            <a:r>
              <a:rPr lang="en-US" sz="2400" dirty="0" smtClean="0"/>
              <a:t>minorities (Brookfield)</a:t>
            </a:r>
            <a:endParaRPr lang="en-US" sz="2400" dirty="0"/>
          </a:p>
          <a:p>
            <a:pPr lvl="1"/>
            <a:r>
              <a:rPr lang="en-US" sz="2400" dirty="0"/>
              <a:t>Success comes at the sacrifice of </a:t>
            </a:r>
            <a:r>
              <a:rPr lang="en-US" sz="2400" dirty="0" smtClean="0"/>
              <a:t>individuality (Palmer)</a:t>
            </a:r>
            <a:endParaRPr lang="en-US" sz="2400" dirty="0"/>
          </a:p>
        </p:txBody>
      </p:sp>
    </p:spTree>
    <p:extLst>
      <p:ext uri="{BB962C8B-B14F-4D97-AF65-F5344CB8AC3E}">
        <p14:creationId xmlns:p14="http://schemas.microsoft.com/office/powerpoint/2010/main" val="35543895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The Teaching/Learning </a:t>
            </a:r>
            <a:r>
              <a:rPr lang="en-US" dirty="0" smtClean="0"/>
              <a:t>Cycle</a:t>
            </a:r>
            <a:endParaRPr lang="en-US" dirty="0"/>
          </a:p>
        </p:txBody>
      </p:sp>
      <p:sp>
        <p:nvSpPr>
          <p:cNvPr id="3" name="Content Placeholder 2"/>
          <p:cNvSpPr>
            <a:spLocks noGrp="1"/>
          </p:cNvSpPr>
          <p:nvPr>
            <p:ph idx="1"/>
          </p:nvPr>
        </p:nvSpPr>
        <p:spPr>
          <a:xfrm>
            <a:off x="0" y="2770094"/>
            <a:ext cx="5204124" cy="3518665"/>
          </a:xfrm>
        </p:spPr>
        <p:txBody>
          <a:bodyPr>
            <a:normAutofit fontScale="85000" lnSpcReduction="10000"/>
          </a:bodyPr>
          <a:lstStyle/>
          <a:p>
            <a:pPr lvl="1"/>
            <a:r>
              <a:rPr lang="en-US" sz="2400" dirty="0"/>
              <a:t>Teacher masters information</a:t>
            </a:r>
          </a:p>
          <a:p>
            <a:pPr lvl="1"/>
            <a:r>
              <a:rPr lang="en-US" sz="2400" dirty="0"/>
              <a:t>Communicates information to students </a:t>
            </a:r>
            <a:endParaRPr lang="en-US" sz="2400" dirty="0" smtClean="0"/>
          </a:p>
          <a:p>
            <a:pPr lvl="2"/>
            <a:r>
              <a:rPr lang="en-US" sz="2200" dirty="0" smtClean="0"/>
              <a:t>Hopefully </a:t>
            </a:r>
            <a:r>
              <a:rPr lang="en-US" sz="2200" dirty="0"/>
              <a:t>with diverse </a:t>
            </a:r>
            <a:r>
              <a:rPr lang="en-US" sz="2200" dirty="0" smtClean="0"/>
              <a:t>methods </a:t>
            </a:r>
          </a:p>
          <a:p>
            <a:pPr lvl="1"/>
            <a:r>
              <a:rPr lang="en-US" sz="2400" b="1" dirty="0" smtClean="0"/>
              <a:t>“</a:t>
            </a:r>
            <a:r>
              <a:rPr lang="en-US" sz="2400" b="1" dirty="0"/>
              <a:t>Those to whom the provided conditions were suitable managed to learn” (Dewey, p. 45).</a:t>
            </a:r>
          </a:p>
          <a:p>
            <a:pPr lvl="1"/>
            <a:r>
              <a:rPr lang="en-US" sz="2400" dirty="0"/>
              <a:t>Teacher analyzes transfer of knowledge by requesting </a:t>
            </a:r>
            <a:r>
              <a:rPr lang="en-US" sz="2400" dirty="0" smtClean="0"/>
              <a:t>information back </a:t>
            </a:r>
            <a:r>
              <a:rPr lang="en-US" sz="2400" dirty="0"/>
              <a:t>from </a:t>
            </a:r>
            <a:r>
              <a:rPr lang="en-US" sz="2400" dirty="0" smtClean="0"/>
              <a:t>students</a:t>
            </a:r>
            <a:r>
              <a:rPr lang="en-US" sz="2400" dirty="0"/>
              <a:t>.</a:t>
            </a:r>
          </a:p>
          <a:p>
            <a:pPr lvl="1"/>
            <a:r>
              <a:rPr lang="en-US" sz="2400" dirty="0"/>
              <a:t>Students forget most of the </a:t>
            </a:r>
            <a:r>
              <a:rPr lang="en-US" sz="2400" dirty="0" smtClean="0"/>
              <a:t>information (Sousa)</a:t>
            </a:r>
            <a:endParaRPr lang="en-US" sz="2400" dirty="0"/>
          </a:p>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132262208"/>
              </p:ext>
            </p:extLst>
          </p:nvPr>
        </p:nvGraphicFramePr>
        <p:xfrm>
          <a:off x="5467427" y="2770094"/>
          <a:ext cx="2935211" cy="3267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105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Students</a:t>
            </a:r>
            <a:endParaRPr lang="en-US" dirty="0"/>
          </a:p>
        </p:txBody>
      </p:sp>
      <p:sp>
        <p:nvSpPr>
          <p:cNvPr id="3" name="Content Placeholder 2"/>
          <p:cNvSpPr>
            <a:spLocks noGrp="1"/>
          </p:cNvSpPr>
          <p:nvPr>
            <p:ph sz="half" idx="1"/>
          </p:nvPr>
        </p:nvSpPr>
        <p:spPr/>
        <p:txBody>
          <a:bodyPr>
            <a:normAutofit fontScale="92500"/>
          </a:bodyPr>
          <a:lstStyle/>
          <a:p>
            <a:pPr lvl="1"/>
            <a:r>
              <a:rPr lang="en-US" sz="2400" dirty="0"/>
              <a:t>“Tell me what I need to know to pass this class.”</a:t>
            </a:r>
          </a:p>
          <a:p>
            <a:pPr lvl="1"/>
            <a:r>
              <a:rPr lang="en-US" sz="2400" dirty="0"/>
              <a:t>Minimum standards</a:t>
            </a:r>
          </a:p>
          <a:p>
            <a:pPr lvl="1"/>
            <a:r>
              <a:rPr lang="en-US" sz="2400" dirty="0"/>
              <a:t>Sense of </a:t>
            </a:r>
            <a:r>
              <a:rPr lang="en-US" sz="2400" dirty="0" smtClean="0"/>
              <a:t>entitlement</a:t>
            </a:r>
          </a:p>
          <a:p>
            <a:pPr lvl="2"/>
            <a:r>
              <a:rPr lang="en-US" sz="2400" dirty="0" smtClean="0"/>
              <a:t>Gen Y</a:t>
            </a:r>
            <a:endParaRPr lang="en-US" sz="2400" dirty="0"/>
          </a:p>
          <a:p>
            <a:pPr lvl="1"/>
            <a:r>
              <a:rPr lang="en-US" sz="2400" dirty="0"/>
              <a:t>Moving toward the wrong end of Bloom’s Taxonomy.</a:t>
            </a:r>
          </a:p>
          <a:p>
            <a:endParaRPr lang="en-US" dirty="0"/>
          </a:p>
        </p:txBody>
      </p:sp>
      <p:pic>
        <p:nvPicPr>
          <p:cNvPr id="5" name="Picture 4" descr="653px-BloomsCognitiveDomai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383" y="2608063"/>
            <a:ext cx="4275138" cy="3957500"/>
          </a:xfrm>
          <a:prstGeom prst="rect">
            <a:avLst/>
          </a:prstGeom>
        </p:spPr>
      </p:pic>
    </p:spTree>
    <p:extLst>
      <p:ext uri="{BB962C8B-B14F-4D97-AF65-F5344CB8AC3E}">
        <p14:creationId xmlns:p14="http://schemas.microsoft.com/office/powerpoint/2010/main" val="12334365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Missing the Objectives</a:t>
            </a:r>
            <a:endParaRPr lang="en-US" dirty="0"/>
          </a:p>
        </p:txBody>
      </p:sp>
      <p:sp>
        <p:nvSpPr>
          <p:cNvPr id="3" name="Content Placeholder 2"/>
          <p:cNvSpPr>
            <a:spLocks noGrp="1"/>
          </p:cNvSpPr>
          <p:nvPr>
            <p:ph idx="1"/>
          </p:nvPr>
        </p:nvSpPr>
        <p:spPr/>
        <p:txBody>
          <a:bodyPr>
            <a:normAutofit/>
          </a:bodyPr>
          <a:lstStyle/>
          <a:p>
            <a:pPr lvl="1"/>
            <a:r>
              <a:rPr lang="en-US" sz="2400" dirty="0"/>
              <a:t>Critical Thinking</a:t>
            </a:r>
          </a:p>
          <a:p>
            <a:pPr lvl="1"/>
            <a:r>
              <a:rPr lang="en-US" sz="2400" dirty="0"/>
              <a:t>Empowered Independent Learners</a:t>
            </a:r>
          </a:p>
          <a:p>
            <a:pPr lvl="1"/>
            <a:r>
              <a:rPr lang="en-US" sz="2400" dirty="0"/>
              <a:t>Learning Transfer</a:t>
            </a:r>
          </a:p>
          <a:p>
            <a:pPr lvl="1"/>
            <a:r>
              <a:rPr lang="en-US" sz="2400" dirty="0"/>
              <a:t>Transformation of the Individual</a:t>
            </a:r>
          </a:p>
          <a:p>
            <a:pPr lvl="1"/>
            <a:r>
              <a:rPr lang="en-US" sz="2400" dirty="0"/>
              <a:t>Mastery of the </a:t>
            </a:r>
            <a:r>
              <a:rPr lang="en-US" sz="2400" dirty="0" smtClean="0"/>
              <a:t>Subject</a:t>
            </a:r>
          </a:p>
          <a:p>
            <a:pPr lvl="1"/>
            <a:r>
              <a:rPr lang="en-US" sz="1800" dirty="0" smtClean="0"/>
              <a:t>(Brookfield, 2013; Kaiser, Kaminski, &amp; Foley, 2013; Palmer, 2007; </a:t>
            </a:r>
            <a:r>
              <a:rPr lang="en-US" sz="1800" dirty="0"/>
              <a:t>Merriam &amp; </a:t>
            </a:r>
            <a:r>
              <a:rPr lang="en-US" sz="1800" dirty="0"/>
              <a:t>Bierema</a:t>
            </a:r>
            <a:r>
              <a:rPr lang="en-US" sz="1800" dirty="0"/>
              <a:t>, 2014</a:t>
            </a:r>
            <a:r>
              <a:rPr lang="en-US" sz="1800" dirty="0" smtClean="0"/>
              <a:t>)</a:t>
            </a:r>
            <a:endParaRPr lang="en-US" sz="1800" dirty="0"/>
          </a:p>
          <a:p>
            <a:endParaRPr lang="en-US" sz="2800" dirty="0"/>
          </a:p>
        </p:txBody>
      </p:sp>
    </p:spTree>
    <p:extLst>
      <p:ext uri="{BB962C8B-B14F-4D97-AF65-F5344CB8AC3E}">
        <p14:creationId xmlns:p14="http://schemas.microsoft.com/office/powerpoint/2010/main" val="10830289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a:t>
            </a:r>
            <a:endParaRPr lang="en-US" dirty="0"/>
          </a:p>
        </p:txBody>
      </p:sp>
      <p:sp>
        <p:nvSpPr>
          <p:cNvPr id="3" name="Text Placeholder 2"/>
          <p:cNvSpPr>
            <a:spLocks noGrp="1"/>
          </p:cNvSpPr>
          <p:nvPr>
            <p:ph type="body" idx="1"/>
          </p:nvPr>
        </p:nvSpPr>
        <p:spPr/>
        <p:txBody>
          <a:bodyPr/>
          <a:lstStyle/>
          <a:p>
            <a:r>
              <a:rPr lang="en-US" dirty="0" smtClean="0"/>
              <a:t>Empowering Students</a:t>
            </a:r>
            <a:endParaRPr lang="en-US" dirty="0"/>
          </a:p>
        </p:txBody>
      </p:sp>
    </p:spTree>
    <p:extLst>
      <p:ext uri="{BB962C8B-B14F-4D97-AF65-F5344CB8AC3E}">
        <p14:creationId xmlns:p14="http://schemas.microsoft.com/office/powerpoint/2010/main" val="32372529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130" y="373895"/>
            <a:ext cx="8819870" cy="1044388"/>
          </a:xfrm>
        </p:spPr>
        <p:txBody>
          <a:bodyPr>
            <a:normAutofit fontScale="90000"/>
          </a:bodyPr>
          <a:lstStyle/>
          <a:p>
            <a:pPr lvl="0"/>
            <a:r>
              <a:rPr lang="en-US" dirty="0"/>
              <a:t>The answer is </a:t>
            </a:r>
            <a:r>
              <a:rPr lang="en-US" u="sng" dirty="0" smtClean="0"/>
              <a:t>NOT </a:t>
            </a:r>
            <a:r>
              <a:rPr lang="en-US" dirty="0" smtClean="0"/>
              <a:t>more </a:t>
            </a:r>
            <a:r>
              <a:rPr lang="en-US" dirty="0"/>
              <a:t>information</a:t>
            </a:r>
          </a:p>
        </p:txBody>
      </p:sp>
      <p:sp>
        <p:nvSpPr>
          <p:cNvPr id="3" name="Content Placeholder 2"/>
          <p:cNvSpPr>
            <a:spLocks noGrp="1"/>
          </p:cNvSpPr>
          <p:nvPr>
            <p:ph idx="1"/>
          </p:nvPr>
        </p:nvSpPr>
        <p:spPr/>
        <p:txBody>
          <a:bodyPr>
            <a:normAutofit/>
          </a:bodyPr>
          <a:lstStyle/>
          <a:p>
            <a:pPr lvl="1"/>
            <a:r>
              <a:rPr lang="en-US" sz="2400" dirty="0" smtClean="0"/>
              <a:t>Difference </a:t>
            </a:r>
            <a:r>
              <a:rPr lang="en-US" sz="2400" dirty="0"/>
              <a:t>between difficulty and complexity of </a:t>
            </a:r>
            <a:r>
              <a:rPr lang="en-US" sz="2400" dirty="0" smtClean="0"/>
              <a:t>learning (Sousa, p. 263)</a:t>
            </a:r>
            <a:endParaRPr lang="en-US" sz="2400" dirty="0"/>
          </a:p>
          <a:p>
            <a:pPr lvl="1"/>
            <a:r>
              <a:rPr lang="en-US" sz="2400" dirty="0" smtClean="0"/>
              <a:t>Dependent – Interested – Involved – Self Directed (Merriam &amp; </a:t>
            </a:r>
            <a:r>
              <a:rPr lang="en-US" sz="2400" dirty="0" smtClean="0"/>
              <a:t>Bierema</a:t>
            </a:r>
            <a:r>
              <a:rPr lang="en-US" sz="2400" dirty="0" smtClean="0"/>
              <a:t>, p</a:t>
            </a:r>
            <a:r>
              <a:rPr lang="en-US" sz="2400" dirty="0"/>
              <a:t>. 70).</a:t>
            </a:r>
          </a:p>
          <a:p>
            <a:pPr lvl="1"/>
            <a:r>
              <a:rPr lang="en-US" sz="2400" dirty="0"/>
              <a:t>How do we equip students to learn outside of the school setting?</a:t>
            </a:r>
          </a:p>
          <a:p>
            <a:endParaRPr lang="en-US" sz="2400" dirty="0"/>
          </a:p>
        </p:txBody>
      </p:sp>
    </p:spTree>
    <p:extLst>
      <p:ext uri="{BB962C8B-B14F-4D97-AF65-F5344CB8AC3E}">
        <p14:creationId xmlns:p14="http://schemas.microsoft.com/office/powerpoint/2010/main" val="12371776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Impact of Technology </a:t>
            </a:r>
            <a:endParaRPr lang="en-US" dirty="0"/>
          </a:p>
        </p:txBody>
      </p:sp>
      <p:sp>
        <p:nvSpPr>
          <p:cNvPr id="6" name="Content Placeholder 5"/>
          <p:cNvSpPr>
            <a:spLocks noGrp="1"/>
          </p:cNvSpPr>
          <p:nvPr>
            <p:ph idx="1"/>
          </p:nvPr>
        </p:nvSpPr>
        <p:spPr/>
        <p:txBody>
          <a:bodyPr>
            <a:normAutofit fontScale="92500" lnSpcReduction="10000"/>
          </a:bodyPr>
          <a:lstStyle/>
          <a:p>
            <a:pPr lvl="1"/>
            <a:r>
              <a:rPr lang="en-US" sz="2600" dirty="0"/>
              <a:t>Thanks to technology, information and knowledge are widely accessible.</a:t>
            </a:r>
          </a:p>
          <a:p>
            <a:pPr lvl="1"/>
            <a:r>
              <a:rPr lang="en-US" sz="2600" dirty="0" smtClean="0"/>
              <a:t>Students need guidance to apply this information at higher levels of Bloom’s Taxonomy (</a:t>
            </a:r>
            <a:r>
              <a:rPr lang="en-US" sz="2600" dirty="0" smtClean="0"/>
              <a:t>Ghaffari</a:t>
            </a:r>
            <a:r>
              <a:rPr lang="en-US" sz="2600" dirty="0" smtClean="0"/>
              <a:t>, 2008).</a:t>
            </a:r>
          </a:p>
          <a:p>
            <a:pPr lvl="1"/>
            <a:r>
              <a:rPr lang="en-US" sz="2600" dirty="0"/>
              <a:t>“Coaching is particularly critical at the skill level just beyond what the learner/apprentice could accomplish by him or her self (Merriam &amp; </a:t>
            </a:r>
            <a:r>
              <a:rPr lang="en-US" sz="2600" dirty="0"/>
              <a:t>Bierema,p</a:t>
            </a:r>
            <a:r>
              <a:rPr lang="en-US" sz="2600" dirty="0"/>
              <a:t>. 119).</a:t>
            </a:r>
          </a:p>
          <a:p>
            <a:pPr lvl="1"/>
            <a:endParaRPr lang="en-US" sz="2800" dirty="0" smtClean="0"/>
          </a:p>
          <a:p>
            <a:pPr lvl="1"/>
            <a:endParaRPr lang="en-US" sz="2800" dirty="0"/>
          </a:p>
          <a:p>
            <a:endParaRPr lang="en-US" sz="2800" dirty="0"/>
          </a:p>
        </p:txBody>
      </p:sp>
    </p:spTree>
    <p:extLst>
      <p:ext uri="{BB962C8B-B14F-4D97-AF65-F5344CB8AC3E}">
        <p14:creationId xmlns:p14="http://schemas.microsoft.com/office/powerpoint/2010/main" val="35195344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1824" y="3362471"/>
            <a:ext cx="7583487" cy="2018197"/>
          </a:xfrm>
        </p:spPr>
        <p:txBody>
          <a:bodyPr>
            <a:normAutofit fontScale="90000"/>
          </a:bodyPr>
          <a:lstStyle/>
          <a:p>
            <a:pPr lvl="1" algn="ctr" rtl="0">
              <a:spcBef>
                <a:spcPct val="0"/>
              </a:spcBef>
            </a:pPr>
            <a:r>
              <a:rPr lang="en-US" sz="3200" b="1" dirty="0">
                <a:solidFill>
                  <a:schemeClr val="accent3">
                    <a:lumMod val="50000"/>
                  </a:schemeClr>
                </a:solidFill>
                <a:latin typeface="+mj-lt"/>
              </a:rPr>
              <a:t>Design self directed experiential learning opportunities that equip adults to become lifelong learners.</a:t>
            </a:r>
            <a:r>
              <a:rPr lang="en-US" sz="3200" dirty="0">
                <a:solidFill>
                  <a:schemeClr val="accent3">
                    <a:lumMod val="50000"/>
                  </a:schemeClr>
                </a:solidFill>
                <a:latin typeface="+mj-lt"/>
              </a:rPr>
              <a:t/>
            </a:r>
            <a:br>
              <a:rPr lang="en-US" sz="3200" dirty="0">
                <a:solidFill>
                  <a:schemeClr val="accent3">
                    <a:lumMod val="50000"/>
                  </a:schemeClr>
                </a:solidFill>
                <a:latin typeface="+mj-lt"/>
              </a:rPr>
            </a:br>
            <a:endParaRPr lang="en-US" sz="3200" dirty="0">
              <a:solidFill>
                <a:schemeClr val="accent3">
                  <a:lumMod val="50000"/>
                </a:schemeClr>
              </a:solidFill>
              <a:latin typeface="+mj-lt"/>
            </a:endParaRPr>
          </a:p>
        </p:txBody>
      </p:sp>
    </p:spTree>
    <p:extLst>
      <p:ext uri="{BB962C8B-B14F-4D97-AF65-F5344CB8AC3E}">
        <p14:creationId xmlns:p14="http://schemas.microsoft.com/office/powerpoint/2010/main" val="5001214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Literature</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05333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Fields of Literature</a:t>
            </a:r>
            <a:endParaRPr lang="en-US" dirty="0"/>
          </a:p>
        </p:txBody>
      </p:sp>
      <p:sp>
        <p:nvSpPr>
          <p:cNvPr id="3" name="Content Placeholder 2"/>
          <p:cNvSpPr>
            <a:spLocks noGrp="1"/>
          </p:cNvSpPr>
          <p:nvPr>
            <p:ph idx="1"/>
          </p:nvPr>
        </p:nvSpPr>
        <p:spPr/>
        <p:txBody>
          <a:bodyPr>
            <a:normAutofit fontScale="85000" lnSpcReduction="20000"/>
          </a:bodyPr>
          <a:lstStyle/>
          <a:p>
            <a:pPr lvl="1"/>
            <a:r>
              <a:rPr lang="en-US" sz="2800" dirty="0" smtClean="0"/>
              <a:t>Andragogy</a:t>
            </a:r>
          </a:p>
          <a:p>
            <a:pPr lvl="2"/>
            <a:r>
              <a:rPr lang="en-US" sz="2400" dirty="0" smtClean="0"/>
              <a:t>Experience and Learning</a:t>
            </a:r>
          </a:p>
          <a:p>
            <a:pPr lvl="1"/>
            <a:r>
              <a:rPr lang="en-US" sz="2800" dirty="0" smtClean="0"/>
              <a:t>Critical Theory</a:t>
            </a:r>
          </a:p>
          <a:p>
            <a:pPr lvl="2"/>
            <a:r>
              <a:rPr lang="en-US" sz="2600" dirty="0" smtClean="0"/>
              <a:t>Testing Assumptions</a:t>
            </a:r>
            <a:endParaRPr lang="en-US" sz="2600" dirty="0"/>
          </a:p>
          <a:p>
            <a:pPr lvl="1"/>
            <a:r>
              <a:rPr lang="en-US" sz="2800" dirty="0"/>
              <a:t>Transformative </a:t>
            </a:r>
            <a:r>
              <a:rPr lang="en-US" sz="2800" dirty="0" smtClean="0"/>
              <a:t>Learning</a:t>
            </a:r>
          </a:p>
          <a:p>
            <a:pPr lvl="2"/>
            <a:r>
              <a:rPr lang="en-US" sz="2400" dirty="0" smtClean="0"/>
              <a:t>Communities of Practice</a:t>
            </a:r>
          </a:p>
          <a:p>
            <a:pPr lvl="2"/>
            <a:r>
              <a:rPr lang="en-US" sz="2400" dirty="0" smtClean="0"/>
              <a:t>Reflection</a:t>
            </a:r>
            <a:endParaRPr lang="en-US" sz="2400" dirty="0"/>
          </a:p>
          <a:p>
            <a:pPr lvl="1"/>
            <a:r>
              <a:rPr lang="en-US" sz="2800" dirty="0"/>
              <a:t>Self-directed </a:t>
            </a:r>
            <a:r>
              <a:rPr lang="en-US" sz="2800" dirty="0" smtClean="0"/>
              <a:t>Learning</a:t>
            </a:r>
          </a:p>
          <a:p>
            <a:pPr lvl="2"/>
            <a:r>
              <a:rPr lang="en-US" sz="2400" dirty="0" smtClean="0"/>
              <a:t>Empowering Students</a:t>
            </a:r>
            <a:endParaRPr lang="en-US" sz="2400" dirty="0"/>
          </a:p>
          <a:p>
            <a:endParaRPr lang="en-US" sz="2800" dirty="0"/>
          </a:p>
        </p:txBody>
      </p:sp>
    </p:spTree>
    <p:extLst>
      <p:ext uri="{BB962C8B-B14F-4D97-AF65-F5344CB8AC3E}">
        <p14:creationId xmlns:p14="http://schemas.microsoft.com/office/powerpoint/2010/main" val="40917253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9463" y="2853458"/>
            <a:ext cx="7583487" cy="3515000"/>
          </a:xfrm>
        </p:spPr>
        <p:txBody>
          <a:bodyPr>
            <a:noAutofit/>
          </a:bodyPr>
          <a:lstStyle/>
          <a:p>
            <a:pPr marL="282575" lvl="1" indent="-282575">
              <a:spcBef>
                <a:spcPts val="2000"/>
              </a:spcBef>
            </a:pPr>
            <a:r>
              <a:rPr lang="en-US" sz="2400" dirty="0"/>
              <a:t>“[The teacher’s]…ability to influence directly the experience of others and thereby the education they obtain places upon him the duty of determining that environment which will interact with the existing capacities and needs of those taught to create a worth-while experience” (Dewey, p. 45).</a:t>
            </a:r>
          </a:p>
          <a:p>
            <a:endParaRPr lang="en-US" sz="2400" dirty="0"/>
          </a:p>
        </p:txBody>
      </p:sp>
    </p:spTree>
    <p:extLst>
      <p:ext uri="{BB962C8B-B14F-4D97-AF65-F5344CB8AC3E}">
        <p14:creationId xmlns:p14="http://schemas.microsoft.com/office/powerpoint/2010/main" val="23264575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Experience and </a:t>
            </a:r>
            <a:r>
              <a:rPr lang="en-US" dirty="0" smtClean="0"/>
              <a:t>Education</a:t>
            </a:r>
            <a:endParaRPr lang="en-US" dirty="0"/>
          </a:p>
        </p:txBody>
      </p:sp>
      <p:sp>
        <p:nvSpPr>
          <p:cNvPr id="3" name="Content Placeholder 2"/>
          <p:cNvSpPr>
            <a:spLocks noGrp="1"/>
          </p:cNvSpPr>
          <p:nvPr>
            <p:ph idx="1"/>
          </p:nvPr>
        </p:nvSpPr>
        <p:spPr/>
        <p:txBody>
          <a:bodyPr>
            <a:normAutofit lnSpcReduction="10000"/>
          </a:bodyPr>
          <a:lstStyle/>
          <a:p>
            <a:pPr lvl="1"/>
            <a:r>
              <a:rPr lang="en-US" dirty="0"/>
              <a:t>“For Aristotle, all knowledge or theory needs to be tested in the real world of our everyday experience…” </a:t>
            </a:r>
            <a:r>
              <a:rPr lang="en-US" dirty="0" smtClean="0"/>
              <a:t>(Merriam &amp; </a:t>
            </a:r>
            <a:r>
              <a:rPr lang="en-US" dirty="0" smtClean="0"/>
              <a:t>Bierema</a:t>
            </a:r>
            <a:r>
              <a:rPr lang="en-US" dirty="0" smtClean="0"/>
              <a:t>, 2014, pp</a:t>
            </a:r>
            <a:r>
              <a:rPr lang="en-US" dirty="0"/>
              <a:t>. 104-105).</a:t>
            </a:r>
          </a:p>
          <a:p>
            <a:pPr lvl="1"/>
            <a:r>
              <a:rPr lang="en-US" dirty="0"/>
              <a:t>Accessible learning experiences </a:t>
            </a:r>
            <a:r>
              <a:rPr lang="en-US" dirty="0" smtClean="0"/>
              <a:t>(</a:t>
            </a:r>
            <a:r>
              <a:rPr lang="en-US" dirty="0"/>
              <a:t>Merriam &amp; </a:t>
            </a:r>
            <a:r>
              <a:rPr lang="en-US" dirty="0" smtClean="0"/>
              <a:t>Bierema</a:t>
            </a:r>
            <a:r>
              <a:rPr lang="en-US" dirty="0" smtClean="0"/>
              <a:t>, p</a:t>
            </a:r>
            <a:r>
              <a:rPr lang="en-US" dirty="0"/>
              <a:t>. </a:t>
            </a:r>
            <a:r>
              <a:rPr lang="en-US" dirty="0" smtClean="0"/>
              <a:t>66)</a:t>
            </a:r>
            <a:endParaRPr lang="en-US" dirty="0"/>
          </a:p>
          <a:p>
            <a:pPr lvl="1"/>
            <a:r>
              <a:rPr lang="en-US" dirty="0" smtClean="0"/>
              <a:t>Continuity: </a:t>
            </a:r>
            <a:r>
              <a:rPr lang="en-US" dirty="0"/>
              <a:t>Experiences must build upon each other </a:t>
            </a:r>
            <a:r>
              <a:rPr lang="en-US" dirty="0" smtClean="0"/>
              <a:t>(Dewey, p. 51).</a:t>
            </a:r>
          </a:p>
          <a:p>
            <a:pPr lvl="1"/>
            <a:r>
              <a:rPr lang="en-US" dirty="0" smtClean="0"/>
              <a:t>"</a:t>
            </a:r>
            <a:r>
              <a:rPr lang="en-US" dirty="0"/>
              <a:t>Physical, emotional, cognitive, social and spiritual" aspects of experience </a:t>
            </a:r>
            <a:r>
              <a:rPr lang="en-US" dirty="0" smtClean="0"/>
              <a:t>(Merriam &amp; </a:t>
            </a:r>
            <a:r>
              <a:rPr lang="en-US" dirty="0" smtClean="0"/>
              <a:t>Bierema</a:t>
            </a:r>
            <a:r>
              <a:rPr lang="en-US" dirty="0" smtClean="0"/>
              <a:t>, 2014, p.104)</a:t>
            </a:r>
            <a:endParaRPr lang="en-US" dirty="0"/>
          </a:p>
          <a:p>
            <a:pPr lvl="1"/>
            <a:r>
              <a:rPr lang="en-US" dirty="0"/>
              <a:t>Andragogy </a:t>
            </a:r>
            <a:r>
              <a:rPr lang="en-US" dirty="0" smtClean="0"/>
              <a:t>uses </a:t>
            </a:r>
            <a:r>
              <a:rPr lang="en-US" dirty="0"/>
              <a:t>opportunities of learning from individuals own environments </a:t>
            </a:r>
            <a:r>
              <a:rPr lang="en-US" dirty="0" smtClean="0"/>
              <a:t>(</a:t>
            </a:r>
            <a:r>
              <a:rPr lang="en-US" dirty="0"/>
              <a:t>Merriam &amp; </a:t>
            </a:r>
            <a:r>
              <a:rPr lang="en-US" dirty="0" smtClean="0"/>
              <a:t>Bierema</a:t>
            </a:r>
            <a:r>
              <a:rPr lang="en-US" dirty="0" smtClean="0"/>
              <a:t>, p</a:t>
            </a:r>
            <a:r>
              <a:rPr lang="en-US" dirty="0"/>
              <a:t>. 66)</a:t>
            </a:r>
          </a:p>
          <a:p>
            <a:endParaRPr lang="en-US" dirty="0"/>
          </a:p>
        </p:txBody>
      </p:sp>
    </p:spTree>
    <p:extLst>
      <p:ext uri="{BB962C8B-B14F-4D97-AF65-F5344CB8AC3E}">
        <p14:creationId xmlns:p14="http://schemas.microsoft.com/office/powerpoint/2010/main" val="25134284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Communities of Practice (p. 121)</a:t>
            </a:r>
            <a:br>
              <a:rPr lang="en-US" dirty="0"/>
            </a:br>
            <a:endParaRPr lang="en-US" dirty="0"/>
          </a:p>
        </p:txBody>
      </p:sp>
      <p:sp>
        <p:nvSpPr>
          <p:cNvPr id="3" name="Content Placeholder 2"/>
          <p:cNvSpPr>
            <a:spLocks noGrp="1"/>
          </p:cNvSpPr>
          <p:nvPr>
            <p:ph idx="1"/>
          </p:nvPr>
        </p:nvSpPr>
        <p:spPr/>
        <p:txBody>
          <a:bodyPr/>
          <a:lstStyle/>
          <a:p>
            <a:pPr lvl="1"/>
            <a:r>
              <a:rPr lang="en-US" dirty="0" smtClean="0"/>
              <a:t>Dewey </a:t>
            </a:r>
            <a:r>
              <a:rPr lang="en-US" dirty="0"/>
              <a:t>– continuity and interaction</a:t>
            </a:r>
          </a:p>
          <a:p>
            <a:pPr lvl="1"/>
            <a:r>
              <a:rPr lang="en-US" dirty="0"/>
              <a:t>Brookfield </a:t>
            </a:r>
            <a:r>
              <a:rPr lang="en-US" dirty="0" smtClean="0"/>
              <a:t>(Brookfield, xii</a:t>
            </a:r>
            <a:r>
              <a:rPr lang="en-US" dirty="0"/>
              <a:t>) – discussion is considered to be the most “adult” learning </a:t>
            </a:r>
          </a:p>
          <a:p>
            <a:pPr lvl="1"/>
            <a:r>
              <a:rPr lang="en-US" dirty="0"/>
              <a:t>Mezirow</a:t>
            </a:r>
            <a:r>
              <a:rPr lang="en-US" dirty="0"/>
              <a:t> – emotions, intuition, context, and relationships play a role in the transformational learning context</a:t>
            </a:r>
          </a:p>
          <a:p>
            <a:pPr lvl="1"/>
            <a:r>
              <a:rPr lang="en-US" dirty="0" smtClean="0"/>
              <a:t>Montessori - </a:t>
            </a:r>
            <a:r>
              <a:rPr lang="en-US" dirty="0"/>
              <a:t>blended different levels of students to model learning and skills</a:t>
            </a:r>
          </a:p>
          <a:p>
            <a:endParaRPr lang="en-US" dirty="0"/>
          </a:p>
        </p:txBody>
      </p:sp>
    </p:spTree>
    <p:extLst>
      <p:ext uri="{BB962C8B-B14F-4D97-AF65-F5344CB8AC3E}">
        <p14:creationId xmlns:p14="http://schemas.microsoft.com/office/powerpoint/2010/main" val="34503345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9463" y="3422383"/>
            <a:ext cx="7583487" cy="2246307"/>
          </a:xfrm>
        </p:spPr>
        <p:txBody>
          <a:bodyPr>
            <a:normAutofit/>
          </a:bodyPr>
          <a:lstStyle/>
          <a:p>
            <a:pPr marL="282575" lvl="1" indent="-282575">
              <a:spcBef>
                <a:spcPts val="2000"/>
              </a:spcBef>
            </a:pPr>
            <a:r>
              <a:rPr lang="en-US" sz="2800" dirty="0"/>
              <a:t>“…some students are speaking more and dominating the class because of the power they exercise in their roles outside the classroom</a:t>
            </a:r>
            <a:r>
              <a:rPr lang="en-US" sz="2800" dirty="0" smtClean="0"/>
              <a:t>…” (Brookfield, </a:t>
            </a:r>
            <a:r>
              <a:rPr lang="en-US" sz="2800" dirty="0"/>
              <a:t>p.2).</a:t>
            </a:r>
          </a:p>
          <a:p>
            <a:endParaRPr lang="en-US" sz="2800" dirty="0"/>
          </a:p>
        </p:txBody>
      </p:sp>
    </p:spTree>
    <p:extLst>
      <p:ext uri="{BB962C8B-B14F-4D97-AF65-F5344CB8AC3E}">
        <p14:creationId xmlns:p14="http://schemas.microsoft.com/office/powerpoint/2010/main" val="17251758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Theory</a:t>
            </a:r>
            <a:endParaRPr lang="en-US" dirty="0"/>
          </a:p>
        </p:txBody>
      </p:sp>
      <p:sp>
        <p:nvSpPr>
          <p:cNvPr id="3" name="Content Placeholder 2"/>
          <p:cNvSpPr>
            <a:spLocks noGrp="1"/>
          </p:cNvSpPr>
          <p:nvPr>
            <p:ph idx="1"/>
          </p:nvPr>
        </p:nvSpPr>
        <p:spPr/>
        <p:txBody>
          <a:bodyPr>
            <a:normAutofit/>
          </a:bodyPr>
          <a:lstStyle/>
          <a:p>
            <a:pPr lvl="1"/>
            <a:r>
              <a:rPr lang="en-US" sz="2800" dirty="0" smtClean="0"/>
              <a:t>Identify </a:t>
            </a:r>
            <a:r>
              <a:rPr lang="en-US" sz="2800" dirty="0"/>
              <a:t>underlying assumptions</a:t>
            </a:r>
          </a:p>
          <a:p>
            <a:pPr lvl="1"/>
            <a:r>
              <a:rPr lang="en-US" sz="2800" dirty="0"/>
              <a:t>Palmer’s use of space within a classroom (Palmer, pp. 76-80).</a:t>
            </a:r>
          </a:p>
          <a:p>
            <a:pPr lvl="1"/>
            <a:r>
              <a:rPr lang="en-US" sz="2800" dirty="0" smtClean="0"/>
              <a:t>Incorporate </a:t>
            </a:r>
            <a:r>
              <a:rPr lang="en-US" sz="2800" dirty="0"/>
              <a:t>critical theory to identify underlying assumptions about learning, education, and the individual.</a:t>
            </a:r>
          </a:p>
          <a:p>
            <a:endParaRPr lang="en-US" sz="2800" dirty="0"/>
          </a:p>
        </p:txBody>
      </p:sp>
    </p:spTree>
    <p:extLst>
      <p:ext uri="{BB962C8B-B14F-4D97-AF65-F5344CB8AC3E}">
        <p14:creationId xmlns:p14="http://schemas.microsoft.com/office/powerpoint/2010/main" val="29153804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9463" y="3169528"/>
            <a:ext cx="7583487" cy="2722619"/>
          </a:xfrm>
        </p:spPr>
        <p:txBody>
          <a:bodyPr>
            <a:normAutofit/>
          </a:bodyPr>
          <a:lstStyle/>
          <a:p>
            <a:pPr marL="282575" lvl="1" indent="-282575">
              <a:spcBef>
                <a:spcPts val="2000"/>
              </a:spcBef>
            </a:pPr>
            <a:r>
              <a:rPr lang="en-US" sz="2800" dirty="0" smtClean="0"/>
              <a:t>Transformational learning </a:t>
            </a:r>
            <a:r>
              <a:rPr lang="en-US" sz="2800" dirty="0"/>
              <a:t>culminates in a "clearer or more pronounced understanding of self and one's role in the </a:t>
            </a:r>
            <a:r>
              <a:rPr lang="en-US" sz="2800" dirty="0" smtClean="0"/>
              <a:t>world” (</a:t>
            </a:r>
            <a:r>
              <a:rPr lang="en-US" sz="2800" dirty="0" smtClean="0"/>
              <a:t>Charaniya</a:t>
            </a:r>
            <a:r>
              <a:rPr lang="en-US" sz="2800" dirty="0" smtClean="0"/>
              <a:t>, 2012, p. 231 as cited in Merriam &amp; </a:t>
            </a:r>
            <a:r>
              <a:rPr lang="en-US" sz="2800" dirty="0" smtClean="0"/>
              <a:t>Bierema</a:t>
            </a:r>
            <a:r>
              <a:rPr lang="en-US" sz="2800" dirty="0" smtClean="0"/>
              <a:t>, 2014).</a:t>
            </a:r>
            <a:endParaRPr lang="en-US" sz="2800" dirty="0"/>
          </a:p>
          <a:p>
            <a:endParaRPr lang="en-US" sz="2800" dirty="0"/>
          </a:p>
        </p:txBody>
      </p:sp>
    </p:spTree>
    <p:extLst>
      <p:ext uri="{BB962C8B-B14F-4D97-AF65-F5344CB8AC3E}">
        <p14:creationId xmlns:p14="http://schemas.microsoft.com/office/powerpoint/2010/main" val="31347315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Transformative Learning</a:t>
            </a:r>
            <a:endParaRPr lang="en-US" dirty="0"/>
          </a:p>
        </p:txBody>
      </p:sp>
      <p:sp>
        <p:nvSpPr>
          <p:cNvPr id="3" name="Content Placeholder 2"/>
          <p:cNvSpPr>
            <a:spLocks noGrp="1"/>
          </p:cNvSpPr>
          <p:nvPr>
            <p:ph idx="1"/>
          </p:nvPr>
        </p:nvSpPr>
        <p:spPr/>
        <p:txBody>
          <a:bodyPr>
            <a:normAutofit/>
          </a:bodyPr>
          <a:lstStyle/>
          <a:p>
            <a:pPr lvl="1"/>
            <a:r>
              <a:rPr lang="en-US" sz="2400" dirty="0" smtClean="0"/>
              <a:t>Not </a:t>
            </a:r>
            <a:r>
              <a:rPr lang="en-US" sz="2400" dirty="0"/>
              <a:t>all experiences lead to positive education</a:t>
            </a:r>
            <a:r>
              <a:rPr lang="en-US" sz="2400" dirty="0" smtClean="0"/>
              <a:t>. (Dewey, p. 87)</a:t>
            </a:r>
            <a:endParaRPr lang="en-US" sz="2400" dirty="0"/>
          </a:p>
          <a:p>
            <a:pPr lvl="1"/>
            <a:r>
              <a:rPr lang="en-US" sz="2400" dirty="0"/>
              <a:t>Opportunities for reflection </a:t>
            </a:r>
            <a:r>
              <a:rPr lang="en-US" sz="2400" dirty="0" smtClean="0"/>
              <a:t>(Merriam &amp; </a:t>
            </a:r>
            <a:r>
              <a:rPr lang="en-US" sz="2400" dirty="0" smtClean="0"/>
              <a:t>Bierema</a:t>
            </a:r>
            <a:r>
              <a:rPr lang="en-US" sz="2400" dirty="0" smtClean="0"/>
              <a:t>, p</a:t>
            </a:r>
            <a:r>
              <a:rPr lang="en-US" sz="2400" dirty="0"/>
              <a:t>. 64)</a:t>
            </a:r>
          </a:p>
          <a:p>
            <a:pPr lvl="1"/>
            <a:r>
              <a:rPr lang="en-US" sz="2400" dirty="0" smtClean="0"/>
              <a:t>Making meaning of </a:t>
            </a:r>
            <a:r>
              <a:rPr lang="en-US" sz="2400" dirty="0"/>
              <a:t>experience </a:t>
            </a:r>
            <a:r>
              <a:rPr lang="en-US" sz="2400" dirty="0" smtClean="0"/>
              <a:t>(</a:t>
            </a:r>
            <a:r>
              <a:rPr lang="en-US" sz="2400" dirty="0"/>
              <a:t>Merriam &amp; </a:t>
            </a:r>
            <a:r>
              <a:rPr lang="en-US" sz="2400" dirty="0" smtClean="0"/>
              <a:t>Bierema</a:t>
            </a:r>
            <a:r>
              <a:rPr lang="en-US" sz="2400" dirty="0" smtClean="0"/>
              <a:t>, p</a:t>
            </a:r>
            <a:r>
              <a:rPr lang="en-US" sz="2400" dirty="0"/>
              <a:t>. 84)</a:t>
            </a:r>
          </a:p>
          <a:p>
            <a:endParaRPr lang="en-US" sz="2400" dirty="0"/>
          </a:p>
        </p:txBody>
      </p:sp>
    </p:spTree>
    <p:extLst>
      <p:ext uri="{BB962C8B-B14F-4D97-AF65-F5344CB8AC3E}">
        <p14:creationId xmlns:p14="http://schemas.microsoft.com/office/powerpoint/2010/main" val="1055406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9463" y="2904910"/>
            <a:ext cx="7583487" cy="2951954"/>
          </a:xfrm>
        </p:spPr>
        <p:txBody>
          <a:bodyPr>
            <a:normAutofit/>
          </a:bodyPr>
          <a:lstStyle/>
          <a:p>
            <a:pPr marL="282575" lvl="1" indent="-282575">
              <a:spcBef>
                <a:spcPts val="2000"/>
              </a:spcBef>
            </a:pPr>
            <a:r>
              <a:rPr lang="en-US" sz="2800" dirty="0"/>
              <a:t>“As teachers we can work to remove barriers and to help students develop knowledge, skills, and confidence, but only students can empower themselves. Empowerment, after all, can only be claimed, not given” </a:t>
            </a:r>
            <a:r>
              <a:rPr lang="en-US" sz="2800" dirty="0" smtClean="0"/>
              <a:t>(Brookfield, p</a:t>
            </a:r>
            <a:r>
              <a:rPr lang="en-US" sz="2800" dirty="0"/>
              <a:t>. 3).</a:t>
            </a:r>
          </a:p>
          <a:p>
            <a:endParaRPr lang="en-US" sz="2800" dirty="0"/>
          </a:p>
        </p:txBody>
      </p:sp>
    </p:spTree>
    <p:extLst>
      <p:ext uri="{BB962C8B-B14F-4D97-AF65-F5344CB8AC3E}">
        <p14:creationId xmlns:p14="http://schemas.microsoft.com/office/powerpoint/2010/main" val="41205185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 Directed Learning</a:t>
            </a:r>
            <a:endParaRPr lang="en-US" dirty="0"/>
          </a:p>
        </p:txBody>
      </p:sp>
      <p:sp>
        <p:nvSpPr>
          <p:cNvPr id="3" name="Content Placeholder 2"/>
          <p:cNvSpPr>
            <a:spLocks noGrp="1"/>
          </p:cNvSpPr>
          <p:nvPr>
            <p:ph idx="1"/>
          </p:nvPr>
        </p:nvSpPr>
        <p:spPr/>
        <p:txBody>
          <a:bodyPr>
            <a:normAutofit/>
          </a:bodyPr>
          <a:lstStyle/>
          <a:p>
            <a:pPr lvl="1"/>
            <a:r>
              <a:rPr lang="en-US" sz="2400" dirty="0" smtClean="0"/>
              <a:t>Evaluation </a:t>
            </a:r>
            <a:r>
              <a:rPr lang="en-US" sz="2400" dirty="0"/>
              <a:t>and adjustment of the learning process</a:t>
            </a:r>
          </a:p>
          <a:p>
            <a:pPr lvl="2"/>
            <a:r>
              <a:rPr lang="en-US" sz="2000" dirty="0"/>
              <a:t>Costa and </a:t>
            </a:r>
            <a:r>
              <a:rPr lang="en-US" sz="2000" dirty="0"/>
              <a:t>K</a:t>
            </a:r>
            <a:r>
              <a:rPr lang="en-US" sz="2000" dirty="0" smtClean="0"/>
              <a:t>allick's</a:t>
            </a:r>
            <a:r>
              <a:rPr lang="en-US" sz="2000" dirty="0" smtClean="0"/>
              <a:t> </a:t>
            </a:r>
            <a:r>
              <a:rPr lang="en-US" sz="2000" dirty="0"/>
              <a:t>criteria for self directed learner Assessment </a:t>
            </a:r>
            <a:r>
              <a:rPr lang="en-US" sz="2000" dirty="0" smtClean="0"/>
              <a:t>(Merriam &amp; </a:t>
            </a:r>
            <a:r>
              <a:rPr lang="en-US" sz="2000" dirty="0" smtClean="0"/>
              <a:t>Bierema</a:t>
            </a:r>
            <a:r>
              <a:rPr lang="en-US" sz="2000" dirty="0" smtClean="0"/>
              <a:t>, p</a:t>
            </a:r>
            <a:r>
              <a:rPr lang="en-US" sz="2000" dirty="0"/>
              <a:t>. </a:t>
            </a:r>
            <a:r>
              <a:rPr lang="en-US" sz="2000" dirty="0" smtClean="0"/>
              <a:t>75) </a:t>
            </a:r>
          </a:p>
          <a:p>
            <a:pPr lvl="2"/>
            <a:r>
              <a:rPr lang="en-US" sz="2000" dirty="0" smtClean="0"/>
              <a:t>self </a:t>
            </a:r>
            <a:r>
              <a:rPr lang="en-US" sz="2000" dirty="0"/>
              <a:t>managing, self monitoring, self modifying</a:t>
            </a:r>
          </a:p>
          <a:p>
            <a:pPr lvl="1"/>
            <a:r>
              <a:rPr lang="en-US" sz="2400" dirty="0" smtClean="0"/>
              <a:t>Bloom’s </a:t>
            </a:r>
            <a:r>
              <a:rPr lang="en-US" sz="2400" dirty="0"/>
              <a:t>Taxonomy</a:t>
            </a:r>
          </a:p>
          <a:p>
            <a:pPr lvl="1"/>
            <a:r>
              <a:rPr lang="en-US" sz="2400" dirty="0"/>
              <a:t>Objective of learning transfer</a:t>
            </a:r>
          </a:p>
          <a:p>
            <a:pPr lvl="2"/>
            <a:r>
              <a:rPr lang="en-US" sz="2000" dirty="0"/>
              <a:t>Equip adults to learn </a:t>
            </a:r>
            <a:r>
              <a:rPr lang="en-US" sz="2000" dirty="0" smtClean="0"/>
              <a:t>outside </a:t>
            </a:r>
            <a:r>
              <a:rPr lang="en-US" sz="2000" dirty="0"/>
              <a:t>the classroom in any setting.</a:t>
            </a:r>
          </a:p>
          <a:p>
            <a:endParaRPr lang="en-US" sz="2400" dirty="0"/>
          </a:p>
        </p:txBody>
      </p:sp>
    </p:spTree>
    <p:extLst>
      <p:ext uri="{BB962C8B-B14F-4D97-AF65-F5344CB8AC3E}">
        <p14:creationId xmlns:p14="http://schemas.microsoft.com/office/powerpoint/2010/main" val="20922863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Solution</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2066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Teacher</a:t>
            </a:r>
            <a:endParaRPr lang="en-US" dirty="0"/>
          </a:p>
        </p:txBody>
      </p:sp>
      <p:sp>
        <p:nvSpPr>
          <p:cNvPr id="3" name="Content Placeholder 2"/>
          <p:cNvSpPr>
            <a:spLocks noGrp="1"/>
          </p:cNvSpPr>
          <p:nvPr>
            <p:ph idx="1"/>
          </p:nvPr>
        </p:nvSpPr>
        <p:spPr>
          <a:xfrm>
            <a:off x="739774" y="3252806"/>
            <a:ext cx="7947025" cy="2803610"/>
          </a:xfrm>
        </p:spPr>
        <p:txBody>
          <a:bodyPr>
            <a:normAutofit/>
          </a:bodyPr>
          <a:lstStyle/>
          <a:p>
            <a:pPr marL="282575" lvl="1" indent="-282575">
              <a:spcBef>
                <a:spcPts val="2000"/>
              </a:spcBef>
            </a:pPr>
            <a:endParaRPr lang="en-US" sz="2400" dirty="0" smtClean="0"/>
          </a:p>
          <a:p>
            <a:pPr marL="282575" lvl="1" indent="-282575">
              <a:spcBef>
                <a:spcPts val="2000"/>
              </a:spcBef>
            </a:pPr>
            <a:r>
              <a:rPr lang="en-US" sz="2400" b="1" dirty="0">
                <a:solidFill>
                  <a:schemeClr val="accent3">
                    <a:lumMod val="50000"/>
                  </a:schemeClr>
                </a:solidFill>
              </a:rPr>
              <a:t>Design self directed experiential learning opportunities that equip adults to become lifelong learners.</a:t>
            </a:r>
            <a:r>
              <a:rPr lang="en-US" sz="2400" dirty="0">
                <a:solidFill>
                  <a:schemeClr val="accent3">
                    <a:lumMod val="50000"/>
                  </a:schemeClr>
                </a:solidFill>
              </a:rPr>
              <a:t/>
            </a:r>
            <a:br>
              <a:rPr lang="en-US" sz="2400" dirty="0">
                <a:solidFill>
                  <a:schemeClr val="accent3">
                    <a:lumMod val="50000"/>
                  </a:schemeClr>
                </a:solidFill>
              </a:rPr>
            </a:br>
            <a:endParaRPr lang="en-US" sz="2400" dirty="0"/>
          </a:p>
          <a:p>
            <a:pPr marL="282575" lvl="1" indent="-282575">
              <a:spcBef>
                <a:spcPts val="2000"/>
              </a:spcBef>
            </a:pPr>
            <a:r>
              <a:rPr lang="en-US" sz="2400" dirty="0" smtClean="0"/>
              <a:t>Educators </a:t>
            </a:r>
            <a:r>
              <a:rPr lang="en-US" sz="2400" dirty="0"/>
              <a:t>have an active individualized approach to the education </a:t>
            </a:r>
            <a:r>
              <a:rPr lang="en-US" sz="2400" dirty="0" smtClean="0"/>
              <a:t>process</a:t>
            </a:r>
            <a:r>
              <a:rPr lang="en-US" sz="2400" dirty="0"/>
              <a:t> </a:t>
            </a:r>
            <a:r>
              <a:rPr lang="en-US" sz="2400" dirty="0" smtClean="0"/>
              <a:t>(</a:t>
            </a:r>
            <a:r>
              <a:rPr lang="en-US" sz="2400" dirty="0"/>
              <a:t>Merriam &amp; </a:t>
            </a:r>
            <a:r>
              <a:rPr lang="en-US" sz="2400" dirty="0" smtClean="0"/>
              <a:t>Bierema</a:t>
            </a:r>
            <a:r>
              <a:rPr lang="en-US" sz="2400" dirty="0" smtClean="0"/>
              <a:t>, p. 66).</a:t>
            </a:r>
            <a:endParaRPr lang="en-US" sz="2400" dirty="0"/>
          </a:p>
          <a:p>
            <a:endParaRPr lang="en-US" sz="2400" dirty="0"/>
          </a:p>
        </p:txBody>
      </p:sp>
    </p:spTree>
    <p:extLst>
      <p:ext uri="{BB962C8B-B14F-4D97-AF65-F5344CB8AC3E}">
        <p14:creationId xmlns:p14="http://schemas.microsoft.com/office/powerpoint/2010/main" val="38589623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Disrupt the Learning Cycle</a:t>
            </a:r>
            <a:endParaRPr lang="en-US" dirty="0"/>
          </a:p>
        </p:txBody>
      </p:sp>
      <p:graphicFrame>
        <p:nvGraphicFramePr>
          <p:cNvPr id="19" name="Content Placeholder 3"/>
          <p:cNvGraphicFramePr>
            <a:graphicFrameLocks/>
          </p:cNvGraphicFramePr>
          <p:nvPr>
            <p:extLst>
              <p:ext uri="{D42A27DB-BD31-4B8C-83A1-F6EECF244321}">
                <p14:modId xmlns:p14="http://schemas.microsoft.com/office/powerpoint/2010/main" val="192078661"/>
              </p:ext>
            </p:extLst>
          </p:nvPr>
        </p:nvGraphicFramePr>
        <p:xfrm>
          <a:off x="1115170" y="2416370"/>
          <a:ext cx="7014046" cy="404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34558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Learning Cycle</a:t>
            </a:r>
            <a:endParaRPr lang="en-US" dirty="0"/>
          </a:p>
        </p:txBody>
      </p:sp>
      <p:sp>
        <p:nvSpPr>
          <p:cNvPr id="3" name="Content Placeholder 2"/>
          <p:cNvSpPr>
            <a:spLocks noGrp="1"/>
          </p:cNvSpPr>
          <p:nvPr>
            <p:ph idx="1"/>
          </p:nvPr>
        </p:nvSpPr>
        <p:spPr/>
        <p:txBody>
          <a:bodyPr>
            <a:normAutofit/>
          </a:bodyPr>
          <a:lstStyle/>
          <a:p>
            <a:pPr lvl="1"/>
            <a:r>
              <a:rPr lang="en-US" sz="2400" dirty="0" smtClean="0"/>
              <a:t>Emphasize experiences that teach </a:t>
            </a:r>
            <a:r>
              <a:rPr lang="en-US" sz="2400" dirty="0"/>
              <a:t>l</a:t>
            </a:r>
            <a:r>
              <a:rPr lang="en-US" sz="2400" dirty="0" smtClean="0"/>
              <a:t>earning </a:t>
            </a:r>
            <a:r>
              <a:rPr lang="en-US" sz="2400" dirty="0"/>
              <a:t>m</a:t>
            </a:r>
            <a:r>
              <a:rPr lang="en-US" sz="2400" dirty="0" smtClean="0"/>
              <a:t>ethods</a:t>
            </a:r>
            <a:endParaRPr lang="en-US" sz="2400" dirty="0"/>
          </a:p>
          <a:p>
            <a:pPr lvl="1"/>
            <a:r>
              <a:rPr lang="en-US" sz="2400" dirty="0"/>
              <a:t>Empower students to seek and develop information on their own</a:t>
            </a:r>
          </a:p>
          <a:p>
            <a:pPr lvl="1"/>
            <a:r>
              <a:rPr lang="en-US" sz="2400" dirty="0"/>
              <a:t>Provide opportunities for creativity</a:t>
            </a:r>
          </a:p>
          <a:p>
            <a:pPr lvl="1"/>
            <a:r>
              <a:rPr lang="en-US" sz="2400" dirty="0" smtClean="0"/>
              <a:t>Teachers assess </a:t>
            </a:r>
            <a:r>
              <a:rPr lang="en-US" sz="2400" dirty="0"/>
              <a:t>the process and creative outcome to determine mastery and future learning</a:t>
            </a:r>
          </a:p>
          <a:p>
            <a:endParaRPr lang="en-US" sz="2400" dirty="0"/>
          </a:p>
        </p:txBody>
      </p:sp>
    </p:spTree>
    <p:extLst>
      <p:ext uri="{BB962C8B-B14F-4D97-AF65-F5344CB8AC3E}">
        <p14:creationId xmlns:p14="http://schemas.microsoft.com/office/powerpoint/2010/main" val="20562017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Difficulties in Transition</a:t>
            </a:r>
            <a:endParaRPr lang="en-US" dirty="0"/>
          </a:p>
        </p:txBody>
      </p:sp>
      <p:sp>
        <p:nvSpPr>
          <p:cNvPr id="3" name="Content Placeholder 2"/>
          <p:cNvSpPr>
            <a:spLocks noGrp="1"/>
          </p:cNvSpPr>
          <p:nvPr>
            <p:ph idx="1"/>
          </p:nvPr>
        </p:nvSpPr>
        <p:spPr>
          <a:xfrm>
            <a:off x="739775" y="3265760"/>
            <a:ext cx="7662864" cy="3267169"/>
          </a:xfrm>
        </p:spPr>
        <p:txBody>
          <a:bodyPr>
            <a:normAutofit/>
          </a:bodyPr>
          <a:lstStyle/>
          <a:p>
            <a:pPr lvl="1"/>
            <a:r>
              <a:rPr lang="en-US" sz="2400" dirty="0"/>
              <a:t>Students are already dependent</a:t>
            </a:r>
          </a:p>
          <a:p>
            <a:pPr lvl="1"/>
            <a:r>
              <a:rPr lang="en-US" sz="2400" dirty="0"/>
              <a:t>Need to create accessible transitions</a:t>
            </a:r>
          </a:p>
          <a:p>
            <a:pPr lvl="1"/>
            <a:r>
              <a:rPr lang="en-US" sz="2400" dirty="0"/>
              <a:t>Teach them how to transfer what they know.</a:t>
            </a:r>
          </a:p>
          <a:p>
            <a:pPr lvl="1"/>
            <a:r>
              <a:rPr lang="en-US" sz="2400" dirty="0" smtClean="0"/>
              <a:t>Re-inspire </a:t>
            </a:r>
            <a:r>
              <a:rPr lang="en-US" sz="2400" dirty="0"/>
              <a:t>with passion for learning</a:t>
            </a:r>
            <a:r>
              <a:rPr lang="en-US" sz="2400" dirty="0" smtClean="0"/>
              <a:t>.</a:t>
            </a:r>
          </a:p>
        </p:txBody>
      </p:sp>
    </p:spTree>
    <p:extLst>
      <p:ext uri="{BB962C8B-B14F-4D97-AF65-F5344CB8AC3E}">
        <p14:creationId xmlns:p14="http://schemas.microsoft.com/office/powerpoint/2010/main" val="9977946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9463" y="2993117"/>
            <a:ext cx="7583487" cy="3146006"/>
          </a:xfrm>
        </p:spPr>
        <p:txBody>
          <a:bodyPr>
            <a:noAutofit/>
          </a:bodyPr>
          <a:lstStyle/>
          <a:p>
            <a:pPr marL="282575" lvl="1" indent="-282575">
              <a:spcBef>
                <a:spcPts val="2000"/>
              </a:spcBef>
            </a:pPr>
            <a:r>
              <a:rPr lang="en-US" sz="2400" dirty="0"/>
              <a:t>“On one side were the scholars, insisting that the subject is primary and must never be compromised for the sake of the students’ lives. On the other side were the student - centered folks, insisting that the lives of students must always come first even if it means that the subject gets short-changed” (Palmer, p. 13).</a:t>
            </a:r>
          </a:p>
          <a:p>
            <a:endParaRPr lang="en-US" sz="2400" dirty="0"/>
          </a:p>
        </p:txBody>
      </p:sp>
    </p:spTree>
    <p:extLst>
      <p:ext uri="{BB962C8B-B14F-4D97-AF65-F5344CB8AC3E}">
        <p14:creationId xmlns:p14="http://schemas.microsoft.com/office/powerpoint/2010/main" val="35362446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the Subject to Teach</a:t>
            </a:r>
            <a:endParaRPr lang="en-US" dirty="0"/>
          </a:p>
        </p:txBody>
      </p:sp>
      <p:sp>
        <p:nvSpPr>
          <p:cNvPr id="3" name="Content Placeholder 2"/>
          <p:cNvSpPr>
            <a:spLocks noGrp="1"/>
          </p:cNvSpPr>
          <p:nvPr>
            <p:ph idx="1"/>
          </p:nvPr>
        </p:nvSpPr>
        <p:spPr/>
        <p:txBody>
          <a:bodyPr>
            <a:normAutofit/>
          </a:bodyPr>
          <a:lstStyle/>
          <a:p>
            <a:pPr lvl="1"/>
            <a:endParaRPr lang="en-US" sz="2400" dirty="0"/>
          </a:p>
          <a:p>
            <a:pPr lvl="1"/>
            <a:r>
              <a:rPr lang="en-US" sz="2400" b="1" dirty="0"/>
              <a:t>Design self directed experiential learning opportunities that equip adults to become lifelong learners.</a:t>
            </a:r>
            <a:endParaRPr lang="en-US" sz="2400" dirty="0"/>
          </a:p>
          <a:p>
            <a:pPr lvl="1"/>
            <a:endParaRPr lang="en-US" sz="2400" dirty="0" smtClean="0"/>
          </a:p>
          <a:p>
            <a:pPr lvl="1"/>
            <a:r>
              <a:rPr lang="en-US" sz="2400" dirty="0" smtClean="0"/>
              <a:t>Use the subject to teach students how to learn.</a:t>
            </a:r>
            <a:endParaRPr lang="en-US" sz="2400" dirty="0"/>
          </a:p>
        </p:txBody>
      </p:sp>
    </p:spTree>
    <p:extLst>
      <p:ext uri="{BB962C8B-B14F-4D97-AF65-F5344CB8AC3E}">
        <p14:creationId xmlns:p14="http://schemas.microsoft.com/office/powerpoint/2010/main" val="10763966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Virtual Learning?</a:t>
            </a:r>
            <a:endParaRPr lang="en-US" dirty="0"/>
          </a:p>
        </p:txBody>
      </p:sp>
      <p:sp>
        <p:nvSpPr>
          <p:cNvPr id="3" name="Content Placeholder 2"/>
          <p:cNvSpPr>
            <a:spLocks noGrp="1"/>
          </p:cNvSpPr>
          <p:nvPr>
            <p:ph idx="1"/>
          </p:nvPr>
        </p:nvSpPr>
        <p:spPr/>
        <p:txBody>
          <a:bodyPr>
            <a:normAutofit/>
          </a:bodyPr>
          <a:lstStyle/>
          <a:p>
            <a:pPr lvl="1"/>
            <a:r>
              <a:rPr lang="en-US" sz="2400" dirty="0"/>
              <a:t>Integrated information creation and sharing resource. </a:t>
            </a:r>
            <a:endParaRPr lang="en-US" sz="2400" dirty="0" smtClean="0"/>
          </a:p>
          <a:p>
            <a:pPr lvl="2"/>
            <a:r>
              <a:rPr lang="en-US" sz="2200" dirty="0" smtClean="0"/>
              <a:t>(</a:t>
            </a:r>
            <a:r>
              <a:rPr lang="en-US" sz="2200" dirty="0"/>
              <a:t>Baraniuk</a:t>
            </a:r>
            <a:r>
              <a:rPr lang="en-US" sz="2200" dirty="0"/>
              <a:t>, 2006</a:t>
            </a:r>
            <a:r>
              <a:rPr lang="en-US" sz="2200" dirty="0" smtClean="0"/>
              <a:t>)</a:t>
            </a:r>
            <a:endParaRPr lang="en-US" sz="2200" dirty="0"/>
          </a:p>
          <a:p>
            <a:pPr lvl="1"/>
            <a:r>
              <a:rPr lang="en-US" sz="2400" dirty="0"/>
              <a:t>Communication technologies for synchronous and asynchronous discussion.</a:t>
            </a:r>
          </a:p>
          <a:p>
            <a:pPr lvl="1"/>
            <a:r>
              <a:rPr lang="en-US" sz="2400" dirty="0"/>
              <a:t>External portal for sharing internal developments of knowledge. </a:t>
            </a:r>
            <a:endParaRPr lang="en-US" sz="2400" dirty="0" smtClean="0"/>
          </a:p>
        </p:txBody>
      </p:sp>
    </p:spTree>
    <p:extLst>
      <p:ext uri="{BB962C8B-B14F-4D97-AF65-F5344CB8AC3E}">
        <p14:creationId xmlns:p14="http://schemas.microsoft.com/office/powerpoint/2010/main" val="17942653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Text Placeholder 2"/>
          <p:cNvSpPr>
            <a:spLocks noGrp="1"/>
          </p:cNvSpPr>
          <p:nvPr>
            <p:ph type="body" idx="1"/>
          </p:nvPr>
        </p:nvSpPr>
        <p:spPr/>
        <p:txBody>
          <a:bodyPr/>
          <a:lstStyle/>
          <a:p>
            <a:r>
              <a:rPr lang="en-US" dirty="0" smtClean="0"/>
              <a:t>Learning Seminar</a:t>
            </a:r>
            <a:endParaRPr lang="en-US" dirty="0"/>
          </a:p>
        </p:txBody>
      </p:sp>
    </p:spTree>
    <p:extLst>
      <p:ext uri="{BB962C8B-B14F-4D97-AF65-F5344CB8AC3E}">
        <p14:creationId xmlns:p14="http://schemas.microsoft.com/office/powerpoint/2010/main" val="36675919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One</a:t>
            </a:r>
            <a:endParaRPr lang="en-US" dirty="0"/>
          </a:p>
        </p:txBody>
      </p:sp>
      <p:sp>
        <p:nvSpPr>
          <p:cNvPr id="3" name="Content Placeholder 2"/>
          <p:cNvSpPr>
            <a:spLocks noGrp="1"/>
          </p:cNvSpPr>
          <p:nvPr>
            <p:ph idx="1"/>
          </p:nvPr>
        </p:nvSpPr>
        <p:spPr/>
        <p:txBody>
          <a:bodyPr>
            <a:normAutofit lnSpcReduction="10000"/>
          </a:bodyPr>
          <a:lstStyle/>
          <a:p>
            <a:pPr lvl="1"/>
            <a:r>
              <a:rPr lang="en-US" sz="2400" b="1" dirty="0"/>
              <a:t>Community</a:t>
            </a:r>
            <a:r>
              <a:rPr lang="en-US" sz="2400" dirty="0"/>
              <a:t> building activity</a:t>
            </a:r>
          </a:p>
          <a:p>
            <a:pPr lvl="1"/>
            <a:r>
              <a:rPr lang="en-US" sz="2400" dirty="0"/>
              <a:t>Explore </a:t>
            </a:r>
            <a:r>
              <a:rPr lang="en-US" sz="2400" b="1" dirty="0"/>
              <a:t>individuality</a:t>
            </a:r>
            <a:r>
              <a:rPr lang="en-US" sz="2400" dirty="0"/>
              <a:t> through tests of personality and learning styles</a:t>
            </a:r>
          </a:p>
          <a:p>
            <a:pPr lvl="1"/>
            <a:r>
              <a:rPr lang="en-US" sz="2400" dirty="0"/>
              <a:t>Create teams of similar learners to </a:t>
            </a:r>
            <a:r>
              <a:rPr lang="en-US" sz="2400" b="1" dirty="0"/>
              <a:t>explore</a:t>
            </a:r>
            <a:r>
              <a:rPr lang="en-US" sz="2400" dirty="0"/>
              <a:t> their difficulties and strengths in the process</a:t>
            </a:r>
          </a:p>
          <a:p>
            <a:pPr lvl="1"/>
            <a:r>
              <a:rPr lang="en-US" sz="2400" dirty="0"/>
              <a:t>Representatives of teams </a:t>
            </a:r>
            <a:r>
              <a:rPr lang="en-US" sz="2400" dirty="0" smtClean="0"/>
              <a:t>present </a:t>
            </a:r>
            <a:r>
              <a:rPr lang="en-US" sz="2400" b="1" dirty="0" smtClean="0"/>
              <a:t>synthesized</a:t>
            </a:r>
            <a:r>
              <a:rPr lang="en-US" sz="2400" dirty="0" smtClean="0"/>
              <a:t> observations to </a:t>
            </a:r>
            <a:r>
              <a:rPr lang="en-US" sz="2400" dirty="0"/>
              <a:t>the whole group.</a:t>
            </a:r>
          </a:p>
          <a:p>
            <a:pPr lvl="1"/>
            <a:r>
              <a:rPr lang="en-US" sz="2400" dirty="0"/>
              <a:t>Time for </a:t>
            </a:r>
            <a:r>
              <a:rPr lang="en-US" sz="2400" b="1" dirty="0"/>
              <a:t>reflection </a:t>
            </a:r>
            <a:r>
              <a:rPr lang="en-US" sz="2400" dirty="0"/>
              <a:t>and </a:t>
            </a:r>
            <a:r>
              <a:rPr lang="en-US" sz="2400" b="1" dirty="0"/>
              <a:t>conversation</a:t>
            </a:r>
            <a:r>
              <a:rPr lang="en-US" sz="2400" dirty="0"/>
              <a:t> over drinks.</a:t>
            </a:r>
          </a:p>
          <a:p>
            <a:endParaRPr lang="en-US" sz="2400" dirty="0"/>
          </a:p>
        </p:txBody>
      </p:sp>
    </p:spTree>
    <p:extLst>
      <p:ext uri="{BB962C8B-B14F-4D97-AF65-F5344CB8AC3E}">
        <p14:creationId xmlns:p14="http://schemas.microsoft.com/office/powerpoint/2010/main" val="29321989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Two</a:t>
            </a: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a:t>Recap of previous </a:t>
            </a:r>
            <a:r>
              <a:rPr lang="en-US" dirty="0" smtClean="0"/>
              <a:t>day by </a:t>
            </a:r>
            <a:r>
              <a:rPr lang="en-US" dirty="0"/>
              <a:t>asking for shared </a:t>
            </a:r>
            <a:r>
              <a:rPr lang="en-US" b="1" dirty="0"/>
              <a:t>reflections</a:t>
            </a:r>
          </a:p>
          <a:p>
            <a:pPr lvl="1"/>
            <a:r>
              <a:rPr lang="en-US" dirty="0"/>
              <a:t>Break into small groups to </a:t>
            </a:r>
            <a:r>
              <a:rPr lang="en-US" b="1" dirty="0"/>
              <a:t>explore the assumptions</a:t>
            </a:r>
            <a:r>
              <a:rPr lang="en-US" dirty="0"/>
              <a:t> of what it means to learn.</a:t>
            </a:r>
          </a:p>
          <a:p>
            <a:pPr lvl="1"/>
            <a:r>
              <a:rPr lang="en-US" b="1" dirty="0"/>
              <a:t>Success story presentations</a:t>
            </a:r>
            <a:r>
              <a:rPr lang="en-US" dirty="0"/>
              <a:t> of individuals who learned how to learn</a:t>
            </a:r>
          </a:p>
          <a:p>
            <a:pPr lvl="1"/>
            <a:r>
              <a:rPr lang="en-US" b="1" dirty="0"/>
              <a:t>Teams</a:t>
            </a:r>
            <a:r>
              <a:rPr lang="en-US" dirty="0"/>
              <a:t> of similar individuals </a:t>
            </a:r>
            <a:r>
              <a:rPr lang="en-US" b="1" dirty="0" smtClean="0"/>
              <a:t>create </a:t>
            </a:r>
            <a:r>
              <a:rPr lang="en-US" dirty="0" smtClean="0"/>
              <a:t>a </a:t>
            </a:r>
            <a:r>
              <a:rPr lang="en-US" dirty="0"/>
              <a:t>preliminary strategy for learning and record their process. </a:t>
            </a:r>
            <a:endParaRPr lang="en-US" dirty="0" smtClean="0"/>
          </a:p>
          <a:p>
            <a:pPr lvl="1"/>
            <a:r>
              <a:rPr lang="en-US" dirty="0" smtClean="0"/>
              <a:t>Sharing </a:t>
            </a:r>
            <a:r>
              <a:rPr lang="en-US" dirty="0"/>
              <a:t>strategies. Individuals offer </a:t>
            </a:r>
            <a:r>
              <a:rPr lang="en-US" b="1" dirty="0"/>
              <a:t>feedback</a:t>
            </a:r>
            <a:r>
              <a:rPr lang="en-US" dirty="0"/>
              <a:t> and ask </a:t>
            </a:r>
            <a:r>
              <a:rPr lang="en-US" b="1" dirty="0"/>
              <a:t>questions</a:t>
            </a:r>
            <a:r>
              <a:rPr lang="en-US" dirty="0"/>
              <a:t>.</a:t>
            </a:r>
          </a:p>
          <a:p>
            <a:pPr lvl="1"/>
            <a:r>
              <a:rPr lang="en-US" dirty="0"/>
              <a:t>Individuals </a:t>
            </a:r>
            <a:r>
              <a:rPr lang="en-US" b="1" dirty="0"/>
              <a:t>revise their strategy and reflect </a:t>
            </a:r>
            <a:r>
              <a:rPr lang="en-US" dirty="0"/>
              <a:t>on the process of developing it. How can they </a:t>
            </a:r>
            <a:r>
              <a:rPr lang="en-US" b="1" dirty="0"/>
              <a:t>apply it in other </a:t>
            </a:r>
            <a:r>
              <a:rPr lang="en-US" b="1" dirty="0" smtClean="0"/>
              <a:t>contexts? </a:t>
            </a:r>
            <a:endParaRPr lang="en-US" b="1" dirty="0"/>
          </a:p>
          <a:p>
            <a:endParaRPr lang="en-US" dirty="0"/>
          </a:p>
        </p:txBody>
      </p:sp>
    </p:spTree>
    <p:extLst>
      <p:ext uri="{BB962C8B-B14F-4D97-AF65-F5344CB8AC3E}">
        <p14:creationId xmlns:p14="http://schemas.microsoft.com/office/powerpoint/2010/main" val="3708522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65357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lstStyle/>
          <a:p>
            <a:r>
              <a:rPr lang="en-US" dirty="0" smtClean="0"/>
              <a:t>Dependent Students</a:t>
            </a:r>
          </a:p>
          <a:p>
            <a:r>
              <a:rPr lang="en-US" dirty="0" smtClean="0"/>
              <a:t>Ineffective transfer</a:t>
            </a:r>
          </a:p>
          <a:p>
            <a:r>
              <a:rPr lang="en-US" dirty="0" smtClean="0"/>
              <a:t>Poor teaching/learning cycle</a:t>
            </a:r>
            <a:endParaRPr lang="en-US" dirty="0"/>
          </a:p>
        </p:txBody>
      </p:sp>
    </p:spTree>
    <p:extLst>
      <p:ext uri="{BB962C8B-B14F-4D97-AF65-F5344CB8AC3E}">
        <p14:creationId xmlns:p14="http://schemas.microsoft.com/office/powerpoint/2010/main" val="9966586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a:t>
            </a:r>
            <a:endParaRPr lang="en-US" dirty="0"/>
          </a:p>
        </p:txBody>
      </p:sp>
      <p:sp>
        <p:nvSpPr>
          <p:cNvPr id="3" name="Content Placeholder 2"/>
          <p:cNvSpPr>
            <a:spLocks noGrp="1"/>
          </p:cNvSpPr>
          <p:nvPr>
            <p:ph idx="1"/>
          </p:nvPr>
        </p:nvSpPr>
        <p:spPr>
          <a:xfrm>
            <a:off x="739775" y="3846205"/>
            <a:ext cx="7662864" cy="1322655"/>
          </a:xfrm>
        </p:spPr>
        <p:txBody>
          <a:bodyPr>
            <a:normAutofit lnSpcReduction="10000"/>
          </a:bodyPr>
          <a:lstStyle/>
          <a:p>
            <a:pPr marL="282575" lvl="1" indent="-282575">
              <a:spcBef>
                <a:spcPts val="2000"/>
              </a:spcBef>
            </a:pPr>
            <a:r>
              <a:rPr lang="en-US" sz="2800" b="1" dirty="0"/>
              <a:t>Design self directed experiential learning opportunities that equip adults to become lifelong learners.</a:t>
            </a:r>
            <a:endParaRPr lang="en-US" sz="2800" dirty="0"/>
          </a:p>
          <a:p>
            <a:endParaRPr lang="en-US" dirty="0"/>
          </a:p>
        </p:txBody>
      </p:sp>
    </p:spTree>
    <p:extLst>
      <p:ext uri="{BB962C8B-B14F-4D97-AF65-F5344CB8AC3E}">
        <p14:creationId xmlns:p14="http://schemas.microsoft.com/office/powerpoint/2010/main" val="24035462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Literature</a:t>
            </a:r>
            <a:endParaRPr lang="en-US" dirty="0"/>
          </a:p>
        </p:txBody>
      </p:sp>
      <p:sp>
        <p:nvSpPr>
          <p:cNvPr id="3" name="Content Placeholder 2"/>
          <p:cNvSpPr>
            <a:spLocks noGrp="1"/>
          </p:cNvSpPr>
          <p:nvPr>
            <p:ph idx="1"/>
          </p:nvPr>
        </p:nvSpPr>
        <p:spPr/>
        <p:txBody>
          <a:bodyPr/>
          <a:lstStyle/>
          <a:p>
            <a:r>
              <a:rPr lang="en-US" dirty="0" smtClean="0"/>
              <a:t>Experience</a:t>
            </a:r>
          </a:p>
          <a:p>
            <a:r>
              <a:rPr lang="en-US" dirty="0" smtClean="0"/>
              <a:t>Community</a:t>
            </a:r>
          </a:p>
          <a:p>
            <a:r>
              <a:rPr lang="en-US" dirty="0" smtClean="0"/>
              <a:t>Testing Assumptions</a:t>
            </a:r>
          </a:p>
          <a:p>
            <a:r>
              <a:rPr lang="en-US" dirty="0" smtClean="0"/>
              <a:t>Reflection</a:t>
            </a:r>
          </a:p>
          <a:p>
            <a:r>
              <a:rPr lang="en-US" dirty="0" smtClean="0"/>
              <a:t>Self Direction</a:t>
            </a:r>
          </a:p>
        </p:txBody>
      </p:sp>
    </p:spTree>
    <p:extLst>
      <p:ext uri="{BB962C8B-B14F-4D97-AF65-F5344CB8AC3E}">
        <p14:creationId xmlns:p14="http://schemas.microsoft.com/office/powerpoint/2010/main" val="30898992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Model</a:t>
            </a:r>
            <a:endParaRPr lang="en-US" dirty="0"/>
          </a:p>
        </p:txBody>
      </p:sp>
      <p:sp>
        <p:nvSpPr>
          <p:cNvPr id="3" name="Content Placeholder 2"/>
          <p:cNvSpPr>
            <a:spLocks noGrp="1"/>
          </p:cNvSpPr>
          <p:nvPr>
            <p:ph idx="1"/>
          </p:nvPr>
        </p:nvSpPr>
        <p:spPr/>
        <p:txBody>
          <a:bodyPr>
            <a:normAutofit/>
          </a:bodyPr>
          <a:lstStyle/>
          <a:p>
            <a:r>
              <a:rPr lang="en-US" dirty="0" smtClean="0"/>
              <a:t>Teacher becomes a designer</a:t>
            </a:r>
          </a:p>
          <a:p>
            <a:pPr marL="282575" lvl="1" indent="-282575">
              <a:spcBef>
                <a:spcPts val="2000"/>
              </a:spcBef>
            </a:pPr>
            <a:r>
              <a:rPr lang="en-US" b="1" dirty="0"/>
              <a:t>Design self directed experiential learning opportunities that equip adults to become lifelong learners.</a:t>
            </a:r>
            <a:endParaRPr lang="en-US" dirty="0"/>
          </a:p>
          <a:p>
            <a:r>
              <a:rPr lang="en-US" dirty="0" smtClean="0"/>
              <a:t>Students learn how to learn in the context of a subject</a:t>
            </a:r>
          </a:p>
          <a:p>
            <a:r>
              <a:rPr lang="en-US" dirty="0" smtClean="0"/>
              <a:t>Transformed into lifelong self-directed learners</a:t>
            </a:r>
          </a:p>
          <a:p>
            <a:r>
              <a:rPr lang="en-US" dirty="0" smtClean="0"/>
              <a:t>Applying their educational skills Beyond the Classroom!</a:t>
            </a:r>
            <a:endParaRPr lang="en-US" dirty="0"/>
          </a:p>
        </p:txBody>
      </p:sp>
    </p:spTree>
    <p:extLst>
      <p:ext uri="{BB962C8B-B14F-4D97-AF65-F5344CB8AC3E}">
        <p14:creationId xmlns:p14="http://schemas.microsoft.com/office/powerpoint/2010/main" val="10812565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help?</a:t>
            </a:r>
            <a:endParaRPr lang="en-US" dirty="0"/>
          </a:p>
        </p:txBody>
      </p:sp>
      <p:sp>
        <p:nvSpPr>
          <p:cNvPr id="3" name="Content Placeholder 2"/>
          <p:cNvSpPr>
            <a:spLocks noGrp="1"/>
          </p:cNvSpPr>
          <p:nvPr>
            <p:ph idx="1"/>
          </p:nvPr>
        </p:nvSpPr>
        <p:spPr/>
        <p:txBody>
          <a:bodyPr/>
          <a:lstStyle/>
          <a:p>
            <a:r>
              <a:rPr lang="en-US" dirty="0" smtClean="0"/>
              <a:t>Go through this process yourself</a:t>
            </a:r>
          </a:p>
          <a:p>
            <a:r>
              <a:rPr lang="en-US" dirty="0" smtClean="0"/>
              <a:t>Use this model with your students</a:t>
            </a:r>
          </a:p>
          <a:p>
            <a:r>
              <a:rPr lang="en-US" dirty="0" smtClean="0"/>
              <a:t>Visit my website and add to the conversation</a:t>
            </a:r>
          </a:p>
          <a:p>
            <a:pPr lvl="1"/>
            <a:r>
              <a:rPr lang="en-US" dirty="0" smtClean="0">
                <a:hlinkClick r:id="rId2"/>
              </a:rPr>
              <a:t>www.listenlovelead.com/education</a:t>
            </a:r>
            <a:endParaRPr lang="en-US" dirty="0"/>
          </a:p>
        </p:txBody>
      </p:sp>
    </p:spTree>
    <p:extLst>
      <p:ext uri="{BB962C8B-B14F-4D97-AF65-F5344CB8AC3E}">
        <p14:creationId xmlns:p14="http://schemas.microsoft.com/office/powerpoint/2010/main" val="9579837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739775" y="2770094"/>
            <a:ext cx="7662864" cy="3721852"/>
          </a:xfrm>
        </p:spPr>
        <p:txBody>
          <a:bodyPr>
            <a:normAutofit fontScale="77500" lnSpcReduction="20000"/>
          </a:bodyPr>
          <a:lstStyle/>
          <a:p>
            <a:endParaRPr lang="en-US" dirty="0" smtClean="0"/>
          </a:p>
          <a:p>
            <a:r>
              <a:rPr lang="en-US" dirty="0" smtClean="0"/>
              <a:t>Baraniuk</a:t>
            </a:r>
            <a:r>
              <a:rPr lang="en-US" dirty="0" smtClean="0"/>
              <a:t>, R. (2006, February). The birth of the open-source learning revolution [Video file]. Retrieved from </a:t>
            </a:r>
            <a:r>
              <a:rPr lang="en-US" dirty="0" smtClean="0">
                <a:hlinkClick r:id="rId3"/>
              </a:rPr>
              <a:t>http://www.ted.com/talks/richard_baraniuk_on_open_source_learning</a:t>
            </a:r>
            <a:endParaRPr lang="en-US" dirty="0" smtClean="0"/>
          </a:p>
          <a:p>
            <a:r>
              <a:rPr lang="en-US" dirty="0" smtClean="0"/>
              <a:t>Brookfield, S. (2009). </a:t>
            </a:r>
            <a:r>
              <a:rPr lang="en-US" i="1" dirty="0" smtClean="0"/>
              <a:t>Powerful techniques for teaching adults.</a:t>
            </a:r>
            <a:r>
              <a:rPr lang="en-US" dirty="0" smtClean="0"/>
              <a:t> San Francisco, CA: </a:t>
            </a:r>
            <a:r>
              <a:rPr lang="en-US" dirty="0" smtClean="0"/>
              <a:t>Jossey</a:t>
            </a:r>
            <a:r>
              <a:rPr lang="en-US" dirty="0" smtClean="0"/>
              <a:t>-Bass.</a:t>
            </a:r>
            <a:endParaRPr lang="en-US" i="1" dirty="0" smtClean="0"/>
          </a:p>
          <a:p>
            <a:r>
              <a:rPr lang="en-US" dirty="0" smtClean="0"/>
              <a:t>Dewey, J. (1997). Experience &amp; Education. New York, NY: Simon &amp; Schuster.</a:t>
            </a:r>
          </a:p>
          <a:p>
            <a:r>
              <a:rPr lang="en-US" dirty="0" smtClean="0"/>
              <a:t>Ghaffari</a:t>
            </a:r>
            <a:r>
              <a:rPr lang="en-US" dirty="0" smtClean="0"/>
              <a:t>, M. (2008). </a:t>
            </a:r>
            <a:r>
              <a:rPr lang="en-US" dirty="0" smtClean="0"/>
              <a:t>Digitialized</a:t>
            </a:r>
            <a:r>
              <a:rPr lang="en-US" dirty="0" smtClean="0"/>
              <a:t> lectures: Making education more “student centered”. </a:t>
            </a:r>
            <a:r>
              <a:rPr lang="en-US" i="1" dirty="0" smtClean="0"/>
              <a:t>International Journal of Technology, Knowledge and Society, </a:t>
            </a:r>
            <a:r>
              <a:rPr lang="en-US" dirty="0" smtClean="0"/>
              <a:t>4(5), 107-118. Retrieved from </a:t>
            </a:r>
            <a:r>
              <a:rPr lang="en-US" dirty="0" smtClean="0">
                <a:hlinkClick r:id="rId4"/>
              </a:rPr>
              <a:t>http://search.proquest.com/docview/868010305?accountid=10223</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53698819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739775" y="2770094"/>
            <a:ext cx="7662864" cy="3721852"/>
          </a:xfrm>
        </p:spPr>
        <p:txBody>
          <a:bodyPr>
            <a:normAutofit fontScale="92500" lnSpcReduction="20000"/>
          </a:bodyPr>
          <a:lstStyle/>
          <a:p>
            <a:endParaRPr lang="en-US" dirty="0" smtClean="0"/>
          </a:p>
          <a:p>
            <a:pPr marL="450850" indent="-450850">
              <a:tabLst>
                <a:tab pos="635000" algn="l"/>
                <a:tab pos="919163" algn="l"/>
              </a:tabLst>
            </a:pPr>
            <a:r>
              <a:rPr lang="en-US" dirty="0"/>
              <a:t>Kaiser, L. M. R., Kaminski, K., &amp; Foley, J. M. (</a:t>
            </a:r>
            <a:r>
              <a:rPr lang="en-US" dirty="0"/>
              <a:t>Ed.s</a:t>
            </a:r>
            <a:r>
              <a:rPr lang="en-US" dirty="0"/>
              <a:t>) (2013). </a:t>
            </a:r>
            <a:r>
              <a:rPr lang="en-US" dirty="0" smtClean="0"/>
              <a:t>Learning transfer in adult education. </a:t>
            </a:r>
            <a:r>
              <a:rPr lang="en-US" i="1" dirty="0" smtClean="0"/>
              <a:t>New </a:t>
            </a:r>
            <a:r>
              <a:rPr lang="en-US" i="1" dirty="0"/>
              <a:t>Directions for Adult and Continuing </a:t>
            </a:r>
            <a:r>
              <a:rPr lang="en-US" i="1" dirty="0" smtClean="0"/>
              <a:t>Education, </a:t>
            </a:r>
            <a:r>
              <a:rPr lang="en-US" dirty="0"/>
              <a:t>137. </a:t>
            </a:r>
            <a:r>
              <a:rPr lang="en-US" dirty="0" smtClean="0"/>
              <a:t>San </a:t>
            </a:r>
            <a:r>
              <a:rPr lang="en-US" dirty="0" smtClean="0"/>
              <a:t>Franciso</a:t>
            </a:r>
            <a:r>
              <a:rPr lang="en-US" dirty="0" smtClean="0"/>
              <a:t>, CA: </a:t>
            </a:r>
            <a:r>
              <a:rPr lang="en-US" dirty="0" smtClean="0"/>
              <a:t>Jossey</a:t>
            </a:r>
            <a:r>
              <a:rPr lang="en-US" dirty="0"/>
              <a:t>-</a:t>
            </a:r>
            <a:r>
              <a:rPr lang="en-US" dirty="0" smtClean="0"/>
              <a:t>Bass.</a:t>
            </a:r>
            <a:endParaRPr lang="en-US" dirty="0"/>
          </a:p>
          <a:p>
            <a:pPr marL="450850" indent="-450850">
              <a:tabLst>
                <a:tab pos="635000" algn="l"/>
                <a:tab pos="919163" algn="l"/>
              </a:tabLst>
            </a:pPr>
            <a:r>
              <a:rPr lang="en-US" dirty="0" smtClean="0"/>
              <a:t>Merriam, S. B. &amp; </a:t>
            </a:r>
            <a:r>
              <a:rPr lang="en-US" dirty="0" smtClean="0"/>
              <a:t>Bierema</a:t>
            </a:r>
            <a:r>
              <a:rPr lang="en-US" dirty="0" smtClean="0"/>
              <a:t>, L. L. (2014). </a:t>
            </a:r>
            <a:r>
              <a:rPr lang="en-US" i="1" dirty="0" smtClean="0"/>
              <a:t>Adult learning: linking theory and practice.</a:t>
            </a:r>
            <a:r>
              <a:rPr lang="en-US" dirty="0" smtClean="0"/>
              <a:t> San </a:t>
            </a:r>
            <a:r>
              <a:rPr lang="en-US" dirty="0" smtClean="0"/>
              <a:t>Fancisco</a:t>
            </a:r>
            <a:r>
              <a:rPr lang="en-US" dirty="0" smtClean="0"/>
              <a:t>, CA: </a:t>
            </a:r>
            <a:r>
              <a:rPr lang="en-US" dirty="0" smtClean="0"/>
              <a:t>Jossey</a:t>
            </a:r>
            <a:r>
              <a:rPr lang="en-US" dirty="0" smtClean="0"/>
              <a:t>-Bass.</a:t>
            </a:r>
          </a:p>
          <a:p>
            <a:pPr marL="450850" indent="-450850">
              <a:tabLst>
                <a:tab pos="635000" algn="l"/>
                <a:tab pos="919163" algn="l"/>
              </a:tabLst>
            </a:pPr>
            <a:r>
              <a:rPr lang="en-US" dirty="0" smtClean="0"/>
              <a:t>Palmer</a:t>
            </a:r>
            <a:r>
              <a:rPr lang="en-US" dirty="0"/>
              <a:t>, P</a:t>
            </a:r>
            <a:r>
              <a:rPr lang="en-US" dirty="0" smtClean="0"/>
              <a:t>. J. </a:t>
            </a:r>
            <a:r>
              <a:rPr lang="en-US" dirty="0"/>
              <a:t>(2007). </a:t>
            </a:r>
            <a:r>
              <a:rPr lang="en-US" i="1" dirty="0"/>
              <a:t>The courage to teach. </a:t>
            </a:r>
            <a:r>
              <a:rPr lang="en-US" dirty="0"/>
              <a:t>San Francisco, CA: </a:t>
            </a:r>
            <a:r>
              <a:rPr lang="en-US" dirty="0"/>
              <a:t>Jossey</a:t>
            </a:r>
            <a:r>
              <a:rPr lang="en-US" dirty="0"/>
              <a:t>-Bass. </a:t>
            </a:r>
            <a:endParaRPr lang="en-US" dirty="0"/>
          </a:p>
          <a:p>
            <a:pPr marL="450850" indent="-450850">
              <a:tabLst>
                <a:tab pos="635000" algn="l"/>
                <a:tab pos="919163" algn="l"/>
              </a:tabLst>
            </a:pPr>
            <a:r>
              <a:rPr lang="en-US" dirty="0" smtClean="0"/>
              <a:t>Sousa, D. A. (2011). </a:t>
            </a:r>
            <a:r>
              <a:rPr lang="en-US" i="1" dirty="0" smtClean="0"/>
              <a:t>How the </a:t>
            </a:r>
            <a:r>
              <a:rPr lang="en-US" i="1" dirty="0"/>
              <a:t>b</a:t>
            </a:r>
            <a:r>
              <a:rPr lang="en-US" i="1" dirty="0" smtClean="0"/>
              <a:t>rain learns</a:t>
            </a:r>
            <a:r>
              <a:rPr lang="en-US" dirty="0" smtClean="0"/>
              <a:t>. 4</a:t>
            </a:r>
            <a:r>
              <a:rPr lang="en-US" baseline="30000" dirty="0" smtClean="0"/>
              <a:t>th</a:t>
            </a:r>
            <a:r>
              <a:rPr lang="en-US" dirty="0" smtClean="0"/>
              <a:t> Edition. Thousand Oaks, CA: Corwin.</a:t>
            </a:r>
          </a:p>
          <a:p>
            <a:endParaRPr lang="en-US" dirty="0" smtClean="0"/>
          </a:p>
          <a:p>
            <a:endParaRPr lang="en-US" dirty="0"/>
          </a:p>
        </p:txBody>
      </p:sp>
    </p:spTree>
    <p:extLst>
      <p:ext uri="{BB962C8B-B14F-4D97-AF65-F5344CB8AC3E}">
        <p14:creationId xmlns:p14="http://schemas.microsoft.com/office/powerpoint/2010/main" val="174401232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332" y="1633070"/>
            <a:ext cx="6225227" cy="1362075"/>
          </a:xfrm>
        </p:spPr>
        <p:txBody>
          <a:bodyPr/>
          <a:lstStyle/>
          <a:p>
            <a:pPr algn="ctr"/>
            <a:r>
              <a:rPr lang="en-US" dirty="0" smtClean="0"/>
              <a:t>[The End]</a:t>
            </a:r>
            <a:endParaRPr lang="en-US" dirty="0"/>
          </a:p>
        </p:txBody>
      </p:sp>
      <p:sp>
        <p:nvSpPr>
          <p:cNvPr id="3" name="Text Placeholder 2"/>
          <p:cNvSpPr>
            <a:spLocks noGrp="1"/>
          </p:cNvSpPr>
          <p:nvPr>
            <p:ph type="body" idx="1"/>
          </p:nvPr>
        </p:nvSpPr>
        <p:spPr>
          <a:xfrm>
            <a:off x="1217766" y="5109882"/>
            <a:ext cx="5181601" cy="1500187"/>
          </a:xfrm>
          <a:ln>
            <a:solidFill>
              <a:schemeClr val="bg1"/>
            </a:solidFill>
          </a:ln>
        </p:spPr>
        <p:txBody>
          <a:bodyPr>
            <a:normAutofit lnSpcReduction="10000"/>
          </a:bodyPr>
          <a:lstStyle/>
          <a:p>
            <a:pPr algn="ctr"/>
            <a:r>
              <a:rPr lang="en-US" dirty="0" smtClean="0"/>
              <a:t>Visit </a:t>
            </a:r>
            <a:r>
              <a:rPr lang="en-US" sz="2400" b="1" dirty="0" smtClean="0">
                <a:hlinkClick r:id="rId2"/>
              </a:rPr>
              <a:t>www.listenlovelead.com/</a:t>
            </a:r>
            <a:r>
              <a:rPr lang="en-US" sz="2400" b="1" dirty="0" smtClean="0">
                <a:solidFill>
                  <a:srgbClr val="FFFFFF"/>
                </a:solidFill>
                <a:hlinkClick r:id="rId2"/>
              </a:rPr>
              <a:t>education</a:t>
            </a:r>
            <a:r>
              <a:rPr lang="en-US" sz="2400" b="1" dirty="0" smtClean="0"/>
              <a:t> </a:t>
            </a:r>
            <a:r>
              <a:rPr lang="en-US" dirty="0" smtClean="0"/>
              <a:t>for more information, resources, ideas and inspiration in your journey as an effective and empowered educator.</a:t>
            </a:r>
            <a:endParaRPr lang="en-US" dirty="0"/>
          </a:p>
        </p:txBody>
      </p:sp>
    </p:spTree>
    <p:extLst>
      <p:ext uri="{BB962C8B-B14F-4D97-AF65-F5344CB8AC3E}">
        <p14:creationId xmlns:p14="http://schemas.microsoft.com/office/powerpoint/2010/main" val="2833443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1755</TotalTime>
  <Words>1591</Words>
  <Application>Microsoft Macintosh PowerPoint</Application>
  <PresentationFormat>On-screen Show (4:3)</PresentationFormat>
  <Paragraphs>191</Paragraphs>
  <Slides>43</Slides>
  <Notes>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Genesis</vt:lpstr>
      <vt:lpstr>Beyond the Classroom</vt:lpstr>
      <vt:lpstr>Introduction</vt:lpstr>
      <vt:lpstr>The Problem</vt:lpstr>
      <vt:lpstr>Educating the Masses is Easy</vt:lpstr>
      <vt:lpstr>Problem!!!</vt:lpstr>
      <vt:lpstr>The Teaching/Learning Cycle</vt:lpstr>
      <vt:lpstr>Dependent Students</vt:lpstr>
      <vt:lpstr>Missing the Objectives</vt:lpstr>
      <vt:lpstr>Proposal </vt:lpstr>
      <vt:lpstr>The answer is NOT more information</vt:lpstr>
      <vt:lpstr>Impact of Technology </vt:lpstr>
      <vt:lpstr>Design self directed experiential learning opportunities that equip adults to become lifelong learners. </vt:lpstr>
      <vt:lpstr>The Literature</vt:lpstr>
      <vt:lpstr>Fields of Literature</vt:lpstr>
      <vt:lpstr>PowerPoint Presentation</vt:lpstr>
      <vt:lpstr>Experience and Education</vt:lpstr>
      <vt:lpstr>Communities of Practice (p. 121) </vt:lpstr>
      <vt:lpstr>PowerPoint Presentation</vt:lpstr>
      <vt:lpstr>Critical Theory</vt:lpstr>
      <vt:lpstr>PowerPoint Presentation</vt:lpstr>
      <vt:lpstr>Transformative Learning</vt:lpstr>
      <vt:lpstr>PowerPoint Presentation</vt:lpstr>
      <vt:lpstr>Self – Directed Learning</vt:lpstr>
      <vt:lpstr>Applying the Solution</vt:lpstr>
      <vt:lpstr>Role of the Teacher</vt:lpstr>
      <vt:lpstr>Disrupt the Learning Cycle</vt:lpstr>
      <vt:lpstr>New Learning Cycle</vt:lpstr>
      <vt:lpstr>Difficulties in Transition</vt:lpstr>
      <vt:lpstr>PowerPoint Presentation</vt:lpstr>
      <vt:lpstr>Use the Subject to Teach</vt:lpstr>
      <vt:lpstr>Integrating Virtual Learning?</vt:lpstr>
      <vt:lpstr>Example:</vt:lpstr>
      <vt:lpstr>Day One</vt:lpstr>
      <vt:lpstr>Day Two</vt:lpstr>
      <vt:lpstr>Review:</vt:lpstr>
      <vt:lpstr>Problem</vt:lpstr>
      <vt:lpstr>Proposal</vt:lpstr>
      <vt:lpstr>The Literature</vt:lpstr>
      <vt:lpstr>The New Model</vt:lpstr>
      <vt:lpstr>How can you help?</vt:lpstr>
      <vt:lpstr>References</vt:lpstr>
      <vt:lpstr>References</vt:lpstr>
      <vt:lpstr>[The End]</vt:lpstr>
    </vt:vector>
  </TitlesOfParts>
  <Company>Listen Love Lead Companies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&amp; Learning</dc:title>
  <dc:creator>Kevin Jenson</dc:creator>
  <cp:lastModifiedBy>Kevin Jenson</cp:lastModifiedBy>
  <cp:revision>31</cp:revision>
  <dcterms:created xsi:type="dcterms:W3CDTF">2015-04-11T17:20:07Z</dcterms:created>
  <dcterms:modified xsi:type="dcterms:W3CDTF">2015-04-12T22:48:41Z</dcterms:modified>
</cp:coreProperties>
</file>